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20.jpg" ContentType="image/png"/>
  <Override PartName="/ppt/notesSlides/notesSlide17.xml" ContentType="application/vnd.openxmlformats-officedocument.presentationml.notesSlide+xml"/>
  <Override PartName="/ppt/media/image22.jpg" ContentType="image/png"/>
  <Override PartName="/ppt/notesSlides/notesSlide18.xml" ContentType="application/vnd.openxmlformats-officedocument.presentationml.notesSlide+xml"/>
  <Override PartName="/ppt/media/image24.jpg" ContentType="image/png"/>
  <Override PartName="/ppt/media/image26.jpg" ContentType="image/png"/>
  <Override PartName="/ppt/notesSlides/notesSlide19.xml" ContentType="application/vnd.openxmlformats-officedocument.presentationml.notesSlide+xml"/>
  <Override PartName="/ppt/media/image31.jpg" ContentType="image/png"/>
  <Override PartName="/ppt/media/image32.jpg" ContentType="image/png"/>
  <Override PartName="/ppt/media/image33.jpg" ContentType="image/png"/>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6" r:id="rId14"/>
    <p:sldId id="268" r:id="rId15"/>
    <p:sldId id="269" r:id="rId16"/>
    <p:sldId id="270" r:id="rId17"/>
    <p:sldId id="271" r:id="rId18"/>
    <p:sldId id="272" r:id="rId19"/>
    <p:sldId id="273" r:id="rId20"/>
    <p:sldId id="278" r:id="rId21"/>
    <p:sldId id="279" r:id="rId22"/>
    <p:sldId id="281" r:id="rId23"/>
    <p:sldId id="282" r:id="rId24"/>
    <p:sldId id="283" r:id="rId25"/>
    <p:sldId id="274" r:id="rId26"/>
    <p:sldId id="277" r:id="rId27"/>
    <p:sldId id="280" r:id="rId28"/>
    <p:sldId id="275"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1" roundtripDataSignature="AMtx7mhjpreZkpcHDXmv7tpDbL2kUdHRR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71"/>
    <p:restoredTop sz="94694"/>
  </p:normalViewPr>
  <p:slideViewPr>
    <p:cSldViewPr snapToGrid="0">
      <p:cViewPr varScale="1">
        <p:scale>
          <a:sx n="161" d="100"/>
          <a:sy n="161" d="100"/>
        </p:scale>
        <p:origin x="70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6a5f60cfd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6a5f60cfd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 name="Google Shape;6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 name="Google Shape;7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 name="Google Shape;8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 name="Google Shape;8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3"/>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3"/>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3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3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2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2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6" name="Google Shape;16;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2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2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2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2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0"/>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0"/>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dk1"/>
              </a:buClr>
              <a:buSzPts val="1800"/>
              <a:buChar char="●"/>
              <a:defRPr>
                <a:solidFill>
                  <a:schemeClr val="dk1"/>
                </a:solidFill>
              </a:defRPr>
            </a:lvl1pPr>
            <a:lvl2pPr marL="914400" lvl="1" indent="-317500" algn="l">
              <a:lnSpc>
                <a:spcPct val="115000"/>
              </a:lnSpc>
              <a:spcBef>
                <a:spcPts val="0"/>
              </a:spcBef>
              <a:spcAft>
                <a:spcPts val="0"/>
              </a:spcAft>
              <a:buClr>
                <a:schemeClr val="dk1"/>
              </a:buClr>
              <a:buSzPts val="1400"/>
              <a:buChar char="○"/>
              <a:defRPr>
                <a:solidFill>
                  <a:schemeClr val="dk1"/>
                </a:solidFill>
              </a:defRPr>
            </a:lvl2pPr>
            <a:lvl3pPr marL="1371600" lvl="2" indent="-317500" algn="l">
              <a:lnSpc>
                <a:spcPct val="115000"/>
              </a:lnSpc>
              <a:spcBef>
                <a:spcPts val="0"/>
              </a:spcBef>
              <a:spcAft>
                <a:spcPts val="0"/>
              </a:spcAft>
              <a:buClr>
                <a:schemeClr val="dk1"/>
              </a:buClr>
              <a:buSzPts val="1400"/>
              <a:buChar char="■"/>
              <a:defRPr>
                <a:solidFill>
                  <a:schemeClr val="dk1"/>
                </a:solidFill>
              </a:defRPr>
            </a:lvl3pPr>
            <a:lvl4pPr marL="1828800" lvl="3" indent="-317500" algn="l">
              <a:lnSpc>
                <a:spcPct val="115000"/>
              </a:lnSpc>
              <a:spcBef>
                <a:spcPts val="0"/>
              </a:spcBef>
              <a:spcAft>
                <a:spcPts val="0"/>
              </a:spcAft>
              <a:buClr>
                <a:schemeClr val="dk1"/>
              </a:buClr>
              <a:buSzPts val="1400"/>
              <a:buChar char="●"/>
              <a:defRPr>
                <a:solidFill>
                  <a:schemeClr val="dk1"/>
                </a:solidFill>
              </a:defRPr>
            </a:lvl4pPr>
            <a:lvl5pPr marL="2286000" lvl="4" indent="-317500" algn="l">
              <a:lnSpc>
                <a:spcPct val="115000"/>
              </a:lnSpc>
              <a:spcBef>
                <a:spcPts val="0"/>
              </a:spcBef>
              <a:spcAft>
                <a:spcPts val="0"/>
              </a:spcAft>
              <a:buClr>
                <a:schemeClr val="dk1"/>
              </a:buClr>
              <a:buSzPts val="1400"/>
              <a:buChar char="○"/>
              <a:defRPr>
                <a:solidFill>
                  <a:schemeClr val="dk1"/>
                </a:solidFill>
              </a:defRPr>
            </a:lvl5pPr>
            <a:lvl6pPr marL="2743200" lvl="5" indent="-317500" algn="l">
              <a:lnSpc>
                <a:spcPct val="115000"/>
              </a:lnSpc>
              <a:spcBef>
                <a:spcPts val="0"/>
              </a:spcBef>
              <a:spcAft>
                <a:spcPts val="0"/>
              </a:spcAft>
              <a:buClr>
                <a:schemeClr val="dk1"/>
              </a:buClr>
              <a:buSzPts val="1400"/>
              <a:buChar char="■"/>
              <a:defRPr>
                <a:solidFill>
                  <a:schemeClr val="dk1"/>
                </a:solidFill>
              </a:defRPr>
            </a:lvl6pPr>
            <a:lvl7pPr marL="3200400" lvl="6" indent="-317500" algn="l">
              <a:lnSpc>
                <a:spcPct val="115000"/>
              </a:lnSpc>
              <a:spcBef>
                <a:spcPts val="0"/>
              </a:spcBef>
              <a:spcAft>
                <a:spcPts val="0"/>
              </a:spcAft>
              <a:buClr>
                <a:schemeClr val="dk1"/>
              </a:buClr>
              <a:buSzPts val="1400"/>
              <a:buChar char="●"/>
              <a:defRPr>
                <a:solidFill>
                  <a:schemeClr val="dk1"/>
                </a:solidFill>
              </a:defRPr>
            </a:lvl7pPr>
            <a:lvl8pPr marL="3657600" lvl="7" indent="-317500" algn="l">
              <a:lnSpc>
                <a:spcPct val="115000"/>
              </a:lnSpc>
              <a:spcBef>
                <a:spcPts val="0"/>
              </a:spcBef>
              <a:spcAft>
                <a:spcPts val="0"/>
              </a:spcAft>
              <a:buClr>
                <a:schemeClr val="dk1"/>
              </a:buClr>
              <a:buSzPts val="1400"/>
              <a:buChar char="○"/>
              <a:defRPr>
                <a:solidFill>
                  <a:schemeClr val="dk1"/>
                </a:solidFill>
              </a:defRPr>
            </a:lvl8pPr>
            <a:lvl9pPr marL="4114800" lvl="8" indent="-317500" algn="l">
              <a:lnSpc>
                <a:spcPct val="115000"/>
              </a:lnSpc>
              <a:spcBef>
                <a:spcPts val="0"/>
              </a:spcBef>
              <a:spcAft>
                <a:spcPts val="0"/>
              </a:spcAft>
              <a:buClr>
                <a:schemeClr val="dk1"/>
              </a:buClr>
              <a:buSzPts val="1400"/>
              <a:buChar char="■"/>
              <a:defRPr>
                <a:solidFill>
                  <a:schemeClr val="dk1"/>
                </a:solidFill>
              </a:defRPr>
            </a:lvl9pPr>
          </a:lstStyle>
          <a:p>
            <a:endParaRPr/>
          </a:p>
        </p:txBody>
      </p:sp>
      <p:sp>
        <p:nvSpPr>
          <p:cNvPr id="40" name="Google Shape;40;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2"/>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lt2"/>
              </a:buClr>
              <a:buSzPts val="1800"/>
              <a:buFont typeface="Arial"/>
              <a:buChar char="●"/>
              <a:defRPr sz="1800" b="0" i="0" u="none" strike="noStrike" cap="none">
                <a:solidFill>
                  <a:schemeClr val="lt2"/>
                </a:solidFill>
                <a:latin typeface="Arial"/>
                <a:ea typeface="Arial"/>
                <a:cs typeface="Arial"/>
                <a:sym typeface="Arial"/>
              </a:defRPr>
            </a:lvl1pPr>
            <a:lvl2pPr marL="914400" marR="0" lvl="1"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2pPr>
            <a:lvl3pPr marL="1371600" marR="0" lvl="2"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3pPr>
            <a:lvl4pPr marL="1828800" marR="0" lvl="3"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4pPr>
            <a:lvl5pPr marL="2286000" marR="0" lvl="4"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5pPr>
            <a:lvl6pPr marL="2743200" marR="0" lvl="5"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6pPr>
            <a:lvl7pPr marL="3200400" marR="0" lvl="6"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7pPr>
            <a:lvl8pPr marL="3657600" marR="0" lvl="7"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8pPr>
            <a:lvl9pPr marL="4114800" marR="0" lvl="8" indent="-317500" algn="l" rtl="0">
              <a:lnSpc>
                <a:spcPct val="115000"/>
              </a:lnSpc>
              <a:spcBef>
                <a:spcPts val="0"/>
              </a:spcBef>
              <a:spcAft>
                <a:spcPts val="0"/>
              </a:spcAft>
              <a:buClr>
                <a:schemeClr val="lt2"/>
              </a:buClr>
              <a:buSzPts val="1400"/>
              <a:buFont typeface="Arial"/>
              <a:buChar char="■"/>
              <a:defRPr sz="1400" b="0" i="0" u="none" strike="noStrike" cap="none">
                <a:solidFill>
                  <a:schemeClr val="lt2"/>
                </a:solidFill>
                <a:latin typeface="Arial"/>
                <a:ea typeface="Arial"/>
                <a:cs typeface="Arial"/>
                <a:sym typeface="Arial"/>
              </a:defRPr>
            </a:lvl9pPr>
          </a:lstStyle>
          <a:p>
            <a:endParaRPr/>
          </a:p>
        </p:txBody>
      </p:sp>
      <p:sp>
        <p:nvSpPr>
          <p:cNvPr id="8" name="Google Shape;8;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jp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jp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510450" y="812225"/>
            <a:ext cx="8123100" cy="20337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ct val="192592"/>
              <a:buNone/>
            </a:pPr>
            <a:endParaRPr sz="3000"/>
          </a:p>
          <a:p>
            <a:pPr marL="0" lvl="0" indent="0" algn="ctr" rtl="0">
              <a:lnSpc>
                <a:spcPct val="100000"/>
              </a:lnSpc>
              <a:spcBef>
                <a:spcPts val="0"/>
              </a:spcBef>
              <a:spcAft>
                <a:spcPts val="0"/>
              </a:spcAft>
              <a:buSzPct val="192592"/>
              <a:buNone/>
            </a:pPr>
            <a:r>
              <a:rPr lang="en-GB" sz="3000"/>
              <a:t>How does CCP’s Crackdown of Anti-Extradition Bill Movement Impact Hong Kong’s Public Opinion?</a:t>
            </a:r>
            <a:endParaRPr sz="3000"/>
          </a:p>
          <a:p>
            <a:pPr marL="0" lvl="0" indent="0" algn="l" rtl="0">
              <a:lnSpc>
                <a:spcPct val="100000"/>
              </a:lnSpc>
              <a:spcBef>
                <a:spcPts val="0"/>
              </a:spcBef>
              <a:spcAft>
                <a:spcPts val="0"/>
              </a:spcAft>
              <a:buSzPct val="288888"/>
              <a:buNone/>
            </a:pPr>
            <a:endParaRPr sz="2000"/>
          </a:p>
        </p:txBody>
      </p:sp>
      <p:sp>
        <p:nvSpPr>
          <p:cNvPr id="55" name="Google Shape;55;p1"/>
          <p:cNvSpPr txBox="1">
            <a:spLocks noGrp="1"/>
          </p:cNvSpPr>
          <p:nvPr>
            <p:ph type="subTitle" idx="1"/>
          </p:nvPr>
        </p:nvSpPr>
        <p:spPr>
          <a:xfrm>
            <a:off x="510450" y="2959935"/>
            <a:ext cx="8123100" cy="1149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sz="2000"/>
              <a:t>Team Runaway</a:t>
            </a:r>
            <a:endParaRPr sz="2000"/>
          </a:p>
          <a:p>
            <a:pPr marL="0" lvl="0" indent="0" algn="ctr" rtl="0">
              <a:lnSpc>
                <a:spcPct val="100000"/>
              </a:lnSpc>
              <a:spcBef>
                <a:spcPts val="0"/>
              </a:spcBef>
              <a:spcAft>
                <a:spcPts val="0"/>
              </a:spcAft>
              <a:buSzPts val="2800"/>
              <a:buNone/>
            </a:pPr>
            <a:r>
              <a:rPr lang="en-GB" sz="2000"/>
              <a:t>Agnes Xu, Anny Liu, Huanrui Chen, Tianle Ye</a:t>
            </a:r>
            <a:endParaRPr sz="2000"/>
          </a:p>
          <a:p>
            <a:pPr marL="0" lvl="0" indent="0" algn="ctr" rtl="0">
              <a:lnSpc>
                <a:spcPct val="100000"/>
              </a:lnSpc>
              <a:spcBef>
                <a:spcPts val="0"/>
              </a:spcBef>
              <a:spcAft>
                <a:spcPts val="0"/>
              </a:spcAft>
              <a:buSzPts val="2800"/>
              <a:buNone/>
            </a:pPr>
            <a:r>
              <a:rPr lang="en-GB" sz="2000"/>
              <a:t>02.28.2024</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Data Wrangling</a:t>
            </a:r>
            <a:endParaRPr/>
          </a:p>
        </p:txBody>
      </p:sp>
      <p:sp>
        <p:nvSpPr>
          <p:cNvPr id="124" name="Google Shape;124;p11"/>
          <p:cNvSpPr txBox="1">
            <a:spLocks noGrp="1"/>
          </p:cNvSpPr>
          <p:nvPr>
            <p:ph type="body" idx="1"/>
          </p:nvPr>
        </p:nvSpPr>
        <p:spPr>
          <a:xfrm>
            <a:off x="311700" y="1134390"/>
            <a:ext cx="4836372" cy="3837739"/>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ct val="150000"/>
              <a:buNone/>
            </a:pPr>
            <a:r>
              <a:rPr lang="en-GB" sz="1300" b="1" u="sng" dirty="0">
                <a:solidFill>
                  <a:schemeClr val="dk1"/>
                </a:solidFill>
              </a:rPr>
              <a:t>Format Conversion:</a:t>
            </a:r>
            <a:endParaRPr sz="1300" b="1" u="sng" dirty="0">
              <a:solidFill>
                <a:schemeClr val="dk1"/>
              </a:solidFill>
            </a:endParaRPr>
          </a:p>
          <a:p>
            <a:pPr marL="0" lvl="0" indent="0" algn="l" rtl="0">
              <a:lnSpc>
                <a:spcPct val="115000"/>
              </a:lnSpc>
              <a:spcBef>
                <a:spcPts val="1200"/>
              </a:spcBef>
              <a:spcAft>
                <a:spcPts val="0"/>
              </a:spcAft>
              <a:buSzPct val="150000"/>
              <a:buNone/>
            </a:pPr>
            <a:r>
              <a:rPr lang="en-GB" sz="1300" dirty="0">
                <a:solidFill>
                  <a:schemeClr val="dk1"/>
                </a:solidFill>
              </a:rPr>
              <a:t>Use Pandas to structure the scraped data into CSV format, including post IDs, content, and time.</a:t>
            </a:r>
            <a:endParaRPr sz="1300" dirty="0">
              <a:solidFill>
                <a:schemeClr val="dk1"/>
              </a:solidFill>
            </a:endParaRPr>
          </a:p>
          <a:p>
            <a:pPr marL="0" lvl="0" indent="0" algn="l" rtl="0">
              <a:lnSpc>
                <a:spcPct val="115000"/>
              </a:lnSpc>
              <a:spcBef>
                <a:spcPts val="1200"/>
              </a:spcBef>
              <a:spcAft>
                <a:spcPts val="0"/>
              </a:spcAft>
              <a:buSzPct val="150000"/>
              <a:buNone/>
            </a:pPr>
            <a:r>
              <a:rPr lang="en-GB" sz="1300" b="1" u="sng" dirty="0">
                <a:solidFill>
                  <a:schemeClr val="dk1"/>
                </a:solidFill>
              </a:rPr>
              <a:t>Text segmentation:</a:t>
            </a:r>
            <a:endParaRPr sz="1300" b="1" u="sng" dirty="0">
              <a:solidFill>
                <a:schemeClr val="dk1"/>
              </a:solidFill>
            </a:endParaRPr>
          </a:p>
          <a:p>
            <a:pPr marL="0" lvl="0" indent="0" algn="l" rtl="0">
              <a:lnSpc>
                <a:spcPct val="115000"/>
              </a:lnSpc>
              <a:spcBef>
                <a:spcPts val="1200"/>
              </a:spcBef>
              <a:spcAft>
                <a:spcPts val="0"/>
              </a:spcAft>
              <a:buSzPct val="163636"/>
              <a:buNone/>
            </a:pPr>
            <a:r>
              <a:rPr lang="en-GB" sz="1300" dirty="0">
                <a:solidFill>
                  <a:schemeClr val="dk1"/>
                </a:solidFill>
              </a:rPr>
              <a:t>Chinese words problems: “</a:t>
            </a:r>
            <a:r>
              <a:rPr lang="en-GB" sz="1300" dirty="0" err="1">
                <a:solidFill>
                  <a:schemeClr val="dk1"/>
                </a:solidFill>
              </a:rPr>
              <a:t>中</a:t>
            </a:r>
            <a:r>
              <a:rPr lang="en-GB" sz="1300" dirty="0">
                <a:solidFill>
                  <a:schemeClr val="dk1"/>
                </a:solidFill>
              </a:rPr>
              <a:t>”（Mid）+“</a:t>
            </a:r>
            <a:r>
              <a:rPr lang="en-GB" sz="1300" dirty="0" err="1">
                <a:solidFill>
                  <a:schemeClr val="dk1"/>
                </a:solidFill>
              </a:rPr>
              <a:t>文</a:t>
            </a:r>
            <a:r>
              <a:rPr lang="en-GB" sz="1300" dirty="0">
                <a:solidFill>
                  <a:schemeClr val="dk1"/>
                </a:solidFill>
              </a:rPr>
              <a:t>”（Literature）= “</a:t>
            </a:r>
            <a:r>
              <a:rPr lang="en-GB" sz="1300" dirty="0" err="1">
                <a:solidFill>
                  <a:schemeClr val="dk1"/>
                </a:solidFill>
              </a:rPr>
              <a:t>中文</a:t>
            </a:r>
            <a:r>
              <a:rPr lang="en-GB" sz="1300" dirty="0">
                <a:solidFill>
                  <a:schemeClr val="dk1"/>
                </a:solidFill>
              </a:rPr>
              <a:t>”（Chinese）？</a:t>
            </a:r>
            <a:endParaRPr sz="1300" dirty="0">
              <a:solidFill>
                <a:schemeClr val="dk1"/>
              </a:solidFill>
            </a:endParaRPr>
          </a:p>
          <a:p>
            <a:pPr marL="0" lvl="0" indent="0" algn="l" rtl="0">
              <a:lnSpc>
                <a:spcPct val="115000"/>
              </a:lnSpc>
              <a:spcBef>
                <a:spcPts val="1200"/>
              </a:spcBef>
              <a:spcAft>
                <a:spcPts val="0"/>
              </a:spcAft>
              <a:buSzPct val="150000"/>
              <a:buNone/>
            </a:pPr>
            <a:r>
              <a:rPr lang="en-GB" sz="1300" dirty="0">
                <a:solidFill>
                  <a:schemeClr val="dk1"/>
                </a:solidFill>
              </a:rPr>
              <a:t>Using a tool named </a:t>
            </a:r>
            <a:r>
              <a:rPr lang="en-GB" sz="1300" dirty="0" err="1">
                <a:solidFill>
                  <a:schemeClr val="dk1"/>
                </a:solidFill>
              </a:rPr>
              <a:t>Pycantonese</a:t>
            </a:r>
            <a:r>
              <a:rPr lang="en-GB" sz="1300" dirty="0">
                <a:solidFill>
                  <a:schemeClr val="dk1"/>
                </a:solidFill>
              </a:rPr>
              <a:t> for text segmentation in Cantonese.</a:t>
            </a:r>
            <a:endParaRPr sz="1300" dirty="0">
              <a:solidFill>
                <a:schemeClr val="dk1"/>
              </a:solidFill>
            </a:endParaRPr>
          </a:p>
          <a:p>
            <a:pPr marL="0" lvl="0" indent="0" algn="l" rtl="0">
              <a:lnSpc>
                <a:spcPct val="115000"/>
              </a:lnSpc>
              <a:spcBef>
                <a:spcPts val="1200"/>
              </a:spcBef>
              <a:spcAft>
                <a:spcPts val="0"/>
              </a:spcAft>
              <a:buSzPct val="150000"/>
              <a:buNone/>
            </a:pPr>
            <a:r>
              <a:rPr lang="en-GB" sz="1300" dirty="0">
                <a:solidFill>
                  <a:schemeClr val="dk1"/>
                </a:solidFill>
              </a:rPr>
              <a:t>Splits text data into individual words or phrases for analysis.</a:t>
            </a:r>
            <a:endParaRPr sz="1300" dirty="0">
              <a:solidFill>
                <a:schemeClr val="dk1"/>
              </a:solidFill>
            </a:endParaRPr>
          </a:p>
          <a:p>
            <a:pPr marL="0" lvl="0" indent="0" algn="l" rtl="0">
              <a:lnSpc>
                <a:spcPct val="115000"/>
              </a:lnSpc>
              <a:spcBef>
                <a:spcPts val="1200"/>
              </a:spcBef>
              <a:spcAft>
                <a:spcPts val="0"/>
              </a:spcAft>
              <a:buSzPct val="150000"/>
              <a:buNone/>
            </a:pPr>
            <a:r>
              <a:rPr lang="en-GB" sz="1300" dirty="0">
                <a:solidFill>
                  <a:schemeClr val="dk1"/>
                </a:solidFill>
              </a:rPr>
              <a:t>We designed customized functions specifically to handle missing segmentation.</a:t>
            </a:r>
            <a:endParaRPr sz="1300" dirty="0">
              <a:solidFill>
                <a:schemeClr val="dk1"/>
              </a:solidFill>
            </a:endParaRPr>
          </a:p>
        </p:txBody>
      </p:sp>
      <p:pic>
        <p:nvPicPr>
          <p:cNvPr id="125" name="Google Shape;125;p11"/>
          <p:cNvPicPr preferRelativeResize="0"/>
          <p:nvPr/>
        </p:nvPicPr>
        <p:blipFill rotWithShape="1">
          <a:blip r:embed="rId3">
            <a:alphaModFix/>
          </a:blip>
          <a:srcRect/>
          <a:stretch/>
        </p:blipFill>
        <p:spPr>
          <a:xfrm>
            <a:off x="5082999" y="2229242"/>
            <a:ext cx="3911350" cy="961140"/>
          </a:xfrm>
          <a:prstGeom prst="rect">
            <a:avLst/>
          </a:prstGeom>
          <a:noFill/>
          <a:ln>
            <a:noFill/>
          </a:ln>
        </p:spPr>
      </p:pic>
      <p:pic>
        <p:nvPicPr>
          <p:cNvPr id="126" name="Google Shape;126;p11"/>
          <p:cNvPicPr preferRelativeResize="0"/>
          <p:nvPr/>
        </p:nvPicPr>
        <p:blipFill>
          <a:blip r:embed="rId4">
            <a:alphaModFix/>
          </a:blip>
          <a:stretch>
            <a:fillRect/>
          </a:stretch>
        </p:blipFill>
        <p:spPr>
          <a:xfrm>
            <a:off x="5082988" y="1074075"/>
            <a:ext cx="3911373" cy="905275"/>
          </a:xfrm>
          <a:prstGeom prst="rect">
            <a:avLst/>
          </a:prstGeom>
          <a:noFill/>
          <a:ln>
            <a:noFill/>
          </a:ln>
        </p:spPr>
      </p:pic>
      <p:pic>
        <p:nvPicPr>
          <p:cNvPr id="127" name="Google Shape;127;p11"/>
          <p:cNvPicPr preferRelativeResize="0"/>
          <p:nvPr/>
        </p:nvPicPr>
        <p:blipFill>
          <a:blip r:embed="rId5">
            <a:alphaModFix/>
          </a:blip>
          <a:stretch>
            <a:fillRect/>
          </a:stretch>
        </p:blipFill>
        <p:spPr>
          <a:xfrm>
            <a:off x="6277061" y="3357979"/>
            <a:ext cx="1389577" cy="1614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Data Wrangling</a:t>
            </a:r>
            <a:endParaRPr dirty="0"/>
          </a:p>
        </p:txBody>
      </p:sp>
      <p:sp>
        <p:nvSpPr>
          <p:cNvPr id="133" name="Google Shape;133;p12"/>
          <p:cNvSpPr txBox="1">
            <a:spLocks noGrp="1"/>
          </p:cNvSpPr>
          <p:nvPr>
            <p:ph type="body" idx="1"/>
          </p:nvPr>
        </p:nvSpPr>
        <p:spPr>
          <a:xfrm>
            <a:off x="311700" y="1209858"/>
            <a:ext cx="3720804" cy="3416400"/>
          </a:xfrm>
          <a:prstGeom prst="rect">
            <a:avLst/>
          </a:prstGeom>
          <a:noFill/>
          <a:ln>
            <a:noFill/>
          </a:ln>
        </p:spPr>
        <p:txBody>
          <a:bodyPr spcFirstLastPara="1" wrap="square" lIns="91425" tIns="91425" rIns="91425" bIns="91425" anchor="t" anchorCtr="0">
            <a:normAutofit fontScale="92500" lnSpcReduction="10000"/>
          </a:bodyPr>
          <a:lstStyle/>
          <a:p>
            <a:pPr marL="0" lvl="0" indent="0" algn="l" rtl="0">
              <a:lnSpc>
                <a:spcPct val="115000"/>
              </a:lnSpc>
              <a:spcBef>
                <a:spcPts val="0"/>
              </a:spcBef>
              <a:spcAft>
                <a:spcPts val="0"/>
              </a:spcAft>
              <a:buSzPct val="86021"/>
              <a:buNone/>
            </a:pPr>
            <a:r>
              <a:rPr lang="en-GB" u="sng" dirty="0">
                <a:solidFill>
                  <a:schemeClr val="dk1"/>
                </a:solidFill>
              </a:rPr>
              <a:t>Translation: </a:t>
            </a:r>
            <a:endParaRPr u="sng" dirty="0">
              <a:solidFill>
                <a:schemeClr val="dk1"/>
              </a:solidFill>
            </a:endParaRPr>
          </a:p>
          <a:p>
            <a:pPr marL="0" lvl="0" indent="0" algn="l" rtl="0">
              <a:lnSpc>
                <a:spcPct val="115000"/>
              </a:lnSpc>
              <a:spcBef>
                <a:spcPts val="1200"/>
              </a:spcBef>
              <a:spcAft>
                <a:spcPts val="0"/>
              </a:spcAft>
              <a:buSzPct val="86021"/>
              <a:buNone/>
            </a:pPr>
            <a:r>
              <a:rPr lang="en-GB" dirty="0">
                <a:solidFill>
                  <a:schemeClr val="dk1"/>
                </a:solidFill>
              </a:rPr>
              <a:t>Utilize Microsoft Translator API for automatic translation from Cantonese to English.</a:t>
            </a:r>
            <a:endParaRPr dirty="0">
              <a:solidFill>
                <a:schemeClr val="dk1"/>
              </a:solidFill>
            </a:endParaRPr>
          </a:p>
          <a:p>
            <a:pPr marL="0" lvl="0" indent="0" algn="l" rtl="0">
              <a:lnSpc>
                <a:spcPct val="115000"/>
              </a:lnSpc>
              <a:spcBef>
                <a:spcPts val="1200"/>
              </a:spcBef>
              <a:spcAft>
                <a:spcPts val="0"/>
              </a:spcAft>
              <a:buSzPct val="86021"/>
              <a:buNone/>
            </a:pPr>
            <a:endParaRPr dirty="0">
              <a:solidFill>
                <a:schemeClr val="dk1"/>
              </a:solidFill>
            </a:endParaRPr>
          </a:p>
          <a:p>
            <a:pPr marL="0" lvl="0" indent="0" algn="l" rtl="0">
              <a:lnSpc>
                <a:spcPct val="115000"/>
              </a:lnSpc>
              <a:spcBef>
                <a:spcPts val="1200"/>
              </a:spcBef>
              <a:spcAft>
                <a:spcPts val="0"/>
              </a:spcAft>
              <a:buSzPct val="86021"/>
              <a:buNone/>
            </a:pPr>
            <a:r>
              <a:rPr lang="en-GB" u="sng" dirty="0">
                <a:solidFill>
                  <a:schemeClr val="dk1"/>
                </a:solidFill>
              </a:rPr>
              <a:t>Data Joining: </a:t>
            </a:r>
            <a:endParaRPr u="sng" dirty="0">
              <a:solidFill>
                <a:schemeClr val="dk1"/>
              </a:solidFill>
            </a:endParaRPr>
          </a:p>
          <a:p>
            <a:pPr marL="0" lvl="0" indent="0" algn="l" rtl="0">
              <a:lnSpc>
                <a:spcPct val="115000"/>
              </a:lnSpc>
              <a:spcBef>
                <a:spcPts val="1200"/>
              </a:spcBef>
              <a:spcAft>
                <a:spcPts val="0"/>
              </a:spcAft>
              <a:buSzPct val="86021"/>
              <a:buNone/>
            </a:pPr>
            <a:r>
              <a:rPr lang="en-GB" dirty="0">
                <a:solidFill>
                  <a:schemeClr val="dk1"/>
                </a:solidFill>
              </a:rPr>
              <a:t>Match and merge processed data with keyword lists using posts id data.</a:t>
            </a:r>
            <a:endParaRPr dirty="0">
              <a:solidFill>
                <a:schemeClr val="dk1"/>
              </a:solidFill>
            </a:endParaRPr>
          </a:p>
          <a:p>
            <a:pPr marL="0" lvl="0" indent="0" algn="l" rtl="0">
              <a:lnSpc>
                <a:spcPct val="115000"/>
              </a:lnSpc>
              <a:spcBef>
                <a:spcPts val="1200"/>
              </a:spcBef>
              <a:spcAft>
                <a:spcPts val="1200"/>
              </a:spcAft>
              <a:buSzPct val="129032"/>
              <a:buNone/>
            </a:pPr>
            <a:endParaRPr dirty="0">
              <a:solidFill>
                <a:schemeClr val="dk1"/>
              </a:solidFill>
            </a:endParaRPr>
          </a:p>
        </p:txBody>
      </p:sp>
      <p:pic>
        <p:nvPicPr>
          <p:cNvPr id="2" name="Picture 1">
            <a:extLst>
              <a:ext uri="{FF2B5EF4-FFF2-40B4-BE49-F238E27FC236}">
                <a16:creationId xmlns:a16="http://schemas.microsoft.com/office/drawing/2014/main" id="{37718424-D1EF-0B2D-279F-8D07D514D5E7}"/>
              </a:ext>
            </a:extLst>
          </p:cNvPr>
          <p:cNvPicPr>
            <a:picLocks noChangeAspect="1"/>
          </p:cNvPicPr>
          <p:nvPr/>
        </p:nvPicPr>
        <p:blipFill>
          <a:blip r:embed="rId3"/>
          <a:stretch>
            <a:fillRect/>
          </a:stretch>
        </p:blipFill>
        <p:spPr>
          <a:xfrm>
            <a:off x="4032504" y="1654048"/>
            <a:ext cx="4720590" cy="65296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2000" dirty="0"/>
              <a:t>Results: Survey - Trust towards the Hong Kong Government</a:t>
            </a:r>
            <a:endParaRPr sz="2000" dirty="0"/>
          </a:p>
        </p:txBody>
      </p:sp>
      <p:sp>
        <p:nvSpPr>
          <p:cNvPr id="139" name="Google Shape;139;p1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2" name="Picture 1">
            <a:extLst>
              <a:ext uri="{FF2B5EF4-FFF2-40B4-BE49-F238E27FC236}">
                <a16:creationId xmlns:a16="http://schemas.microsoft.com/office/drawing/2014/main" id="{F3B2845A-0CA0-3D03-4AE0-2F33CC900EBB}"/>
              </a:ext>
            </a:extLst>
          </p:cNvPr>
          <p:cNvPicPr>
            <a:picLocks noChangeAspect="1"/>
          </p:cNvPicPr>
          <p:nvPr/>
        </p:nvPicPr>
        <p:blipFill>
          <a:blip r:embed="rId3"/>
          <a:stretch>
            <a:fillRect/>
          </a:stretch>
        </p:blipFill>
        <p:spPr>
          <a:xfrm>
            <a:off x="1898650" y="1141267"/>
            <a:ext cx="5305232" cy="342760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A1145-4495-9BB0-A0E1-080182F47EA0}"/>
              </a:ext>
            </a:extLst>
          </p:cNvPr>
          <p:cNvSpPr>
            <a:spLocks noGrp="1"/>
          </p:cNvSpPr>
          <p:nvPr>
            <p:ph type="title"/>
          </p:nvPr>
        </p:nvSpPr>
        <p:spPr/>
        <p:txBody>
          <a:bodyPr>
            <a:normAutofit fontScale="90000"/>
          </a:bodyPr>
          <a:lstStyle/>
          <a:p>
            <a:r>
              <a:rPr lang="en-US" dirty="0"/>
              <a:t>Average Rating of Hong Kong Chief Executives</a:t>
            </a:r>
          </a:p>
        </p:txBody>
      </p:sp>
      <p:sp>
        <p:nvSpPr>
          <p:cNvPr id="3" name="Text Placeholder 2">
            <a:extLst>
              <a:ext uri="{FF2B5EF4-FFF2-40B4-BE49-F238E27FC236}">
                <a16:creationId xmlns:a16="http://schemas.microsoft.com/office/drawing/2014/main" id="{A897F330-A40A-E5CC-6030-38647DFBC91C}"/>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2618742-E6E2-050A-633F-9FAF4C2400F3}"/>
              </a:ext>
            </a:extLst>
          </p:cNvPr>
          <p:cNvPicPr>
            <a:picLocks noChangeAspect="1"/>
          </p:cNvPicPr>
          <p:nvPr/>
        </p:nvPicPr>
        <p:blipFill>
          <a:blip r:embed="rId2"/>
          <a:stretch>
            <a:fillRect/>
          </a:stretch>
        </p:blipFill>
        <p:spPr>
          <a:xfrm>
            <a:off x="1898650" y="1152475"/>
            <a:ext cx="5346700" cy="3454400"/>
          </a:xfrm>
          <a:prstGeom prst="rect">
            <a:avLst/>
          </a:prstGeom>
        </p:spPr>
      </p:pic>
    </p:spTree>
    <p:extLst>
      <p:ext uri="{BB962C8B-B14F-4D97-AF65-F5344CB8AC3E}">
        <p14:creationId xmlns:p14="http://schemas.microsoft.com/office/powerpoint/2010/main" val="2002066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35265"/>
              <a:buNone/>
            </a:pPr>
            <a:r>
              <a:rPr lang="en-GB" sz="2300" dirty="0"/>
              <a:t>Satisfaction with the Democratic Development in Hong Kong</a:t>
            </a:r>
            <a:endParaRPr sz="2300" dirty="0"/>
          </a:p>
        </p:txBody>
      </p:sp>
      <p:sp>
        <p:nvSpPr>
          <p:cNvPr id="146" name="Google Shape;146;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147" name="Google Shape;147;p15"/>
          <p:cNvPicPr preferRelativeResize="0"/>
          <p:nvPr/>
        </p:nvPicPr>
        <p:blipFill rotWithShape="1">
          <a:blip r:embed="rId3">
            <a:alphaModFix/>
          </a:blip>
          <a:srcRect/>
          <a:stretch/>
        </p:blipFill>
        <p:spPr>
          <a:xfrm>
            <a:off x="1820849" y="1152475"/>
            <a:ext cx="5359180" cy="3416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ct val="135265"/>
              <a:buNone/>
            </a:pPr>
            <a:r>
              <a:rPr lang="en-GB" sz="2300" dirty="0"/>
              <a:t>Average rating of Hong Kong as an Egalitarian Society</a:t>
            </a:r>
            <a:endParaRPr dirty="0"/>
          </a:p>
        </p:txBody>
      </p:sp>
      <p:sp>
        <p:nvSpPr>
          <p:cNvPr id="153" name="Google Shape;153;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endParaRPr/>
          </a:p>
        </p:txBody>
      </p:sp>
      <p:pic>
        <p:nvPicPr>
          <p:cNvPr id="2" name="Picture 1">
            <a:extLst>
              <a:ext uri="{FF2B5EF4-FFF2-40B4-BE49-F238E27FC236}">
                <a16:creationId xmlns:a16="http://schemas.microsoft.com/office/drawing/2014/main" id="{FFBFDAE2-FF8E-B5D2-0C59-26EE215EAB34}"/>
              </a:ext>
            </a:extLst>
          </p:cNvPr>
          <p:cNvPicPr>
            <a:picLocks noChangeAspect="1"/>
          </p:cNvPicPr>
          <p:nvPr/>
        </p:nvPicPr>
        <p:blipFill>
          <a:blip r:embed="rId3"/>
          <a:stretch>
            <a:fillRect/>
          </a:stretch>
        </p:blipFill>
        <p:spPr>
          <a:xfrm>
            <a:off x="1860550" y="1144899"/>
            <a:ext cx="5375137" cy="34239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g26a5f60cfdb_0_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altLang="zh-CN" dirty="0"/>
              <a:t>Survey Data: Findings and Implications</a:t>
            </a:r>
            <a:endParaRPr dirty="0"/>
          </a:p>
        </p:txBody>
      </p:sp>
      <p:sp>
        <p:nvSpPr>
          <p:cNvPr id="160" name="Google Shape;160;g26a5f60cfdb_0_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solidFill>
                  <a:schemeClr val="accent2"/>
                </a:solidFill>
              </a:rPr>
              <a:t>Question 1: How does public opinion towards Hong Kong society and the government differ before and after the Anti-Extradition Bill Movement? </a:t>
            </a:r>
          </a:p>
          <a:p>
            <a:pPr marL="0" lvl="0" indent="0" algn="l" rtl="0">
              <a:spcBef>
                <a:spcPts val="0"/>
              </a:spcBef>
              <a:spcAft>
                <a:spcPts val="0"/>
              </a:spcAft>
              <a:buNone/>
            </a:pPr>
            <a:endParaRPr lang="en-US" dirty="0">
              <a:solidFill>
                <a:schemeClr val="accent2"/>
              </a:solidFill>
            </a:endParaRPr>
          </a:p>
          <a:p>
            <a:pPr marL="0" lvl="0" indent="0" algn="l" rtl="0">
              <a:spcBef>
                <a:spcPts val="0"/>
              </a:spcBef>
              <a:spcAft>
                <a:spcPts val="0"/>
              </a:spcAft>
              <a:buNone/>
            </a:pPr>
            <a:r>
              <a:rPr lang="en-US" dirty="0">
                <a:solidFill>
                  <a:schemeClr val="accent2"/>
                </a:solidFill>
              </a:rPr>
              <a:t>Answer from the </a:t>
            </a:r>
            <a:r>
              <a:rPr lang="en-US" b="1" dirty="0">
                <a:solidFill>
                  <a:schemeClr val="accent2"/>
                </a:solidFill>
              </a:rPr>
              <a:t>survey data</a:t>
            </a:r>
            <a:r>
              <a:rPr lang="en-US" dirty="0">
                <a:solidFill>
                  <a:schemeClr val="accent2"/>
                </a:solidFill>
              </a:rPr>
              <a:t>:</a:t>
            </a:r>
          </a:p>
          <a:p>
            <a:pPr marL="0" lvl="0" indent="0" algn="l" rtl="0">
              <a:spcBef>
                <a:spcPts val="0"/>
              </a:spcBef>
              <a:spcAft>
                <a:spcPts val="0"/>
              </a:spcAft>
              <a:buNone/>
            </a:pPr>
            <a:endParaRPr lang="en-US" dirty="0">
              <a:solidFill>
                <a:schemeClr val="accent2"/>
              </a:solidFill>
            </a:endParaRPr>
          </a:p>
          <a:p>
            <a:pPr marL="285750" indent="-285750"/>
            <a:r>
              <a:rPr lang="en-US" sz="1500" dirty="0">
                <a:solidFill>
                  <a:schemeClr val="accent2"/>
                </a:solidFill>
              </a:rPr>
              <a:t>Hong Kong citizens’ attitudes towards the Hong Kong government and society turned negative during the movement and turned positive after after CCP’s crackdown to a similar level as before the movement.</a:t>
            </a:r>
          </a:p>
          <a:p>
            <a:pPr marL="285750" indent="-285750"/>
            <a:endParaRPr lang="en-US" sz="1500" dirty="0">
              <a:solidFill>
                <a:schemeClr val="accent2"/>
              </a:solidFill>
            </a:endParaRPr>
          </a:p>
          <a:p>
            <a:pPr marL="285750" indent="-285750"/>
            <a:r>
              <a:rPr lang="en-US" sz="1500" dirty="0">
                <a:solidFill>
                  <a:schemeClr val="accent2"/>
                </a:solidFill>
              </a:rPr>
              <a:t>The movement seems to only impact the public opinion significantly during the movement.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2300" dirty="0"/>
              <a:t>Results: Web Data – Word</a:t>
            </a:r>
            <a:r>
              <a:rPr lang="zh-CN" altLang="en-US" sz="2300" dirty="0"/>
              <a:t> </a:t>
            </a:r>
            <a:r>
              <a:rPr lang="en-US" altLang="zh-CN" sz="2300" dirty="0"/>
              <a:t>Frequency Count</a:t>
            </a:r>
            <a:endParaRPr sz="2300" dirty="0"/>
          </a:p>
        </p:txBody>
      </p:sp>
      <p:pic>
        <p:nvPicPr>
          <p:cNvPr id="167" name="Google Shape;167;p17"/>
          <p:cNvPicPr preferRelativeResize="0"/>
          <p:nvPr/>
        </p:nvPicPr>
        <p:blipFill>
          <a:blip r:embed="rId3">
            <a:alphaModFix/>
          </a:blip>
          <a:stretch>
            <a:fillRect/>
          </a:stretch>
        </p:blipFill>
        <p:spPr>
          <a:xfrm>
            <a:off x="1352449" y="2766062"/>
            <a:ext cx="2876773" cy="1992299"/>
          </a:xfrm>
          <a:prstGeom prst="rect">
            <a:avLst/>
          </a:prstGeom>
          <a:noFill/>
          <a:ln>
            <a:noFill/>
          </a:ln>
        </p:spPr>
      </p:pic>
      <p:pic>
        <p:nvPicPr>
          <p:cNvPr id="5" name="Picture 4" descr="A screenshot of a computer&#10;&#10;Description automatically generated">
            <a:extLst>
              <a:ext uri="{FF2B5EF4-FFF2-40B4-BE49-F238E27FC236}">
                <a16:creationId xmlns:a16="http://schemas.microsoft.com/office/drawing/2014/main" id="{A74377C6-42B5-7158-95A6-6B2FF4EF3F25}"/>
              </a:ext>
            </a:extLst>
          </p:cNvPr>
          <p:cNvPicPr>
            <a:picLocks noChangeAspect="1"/>
          </p:cNvPicPr>
          <p:nvPr/>
        </p:nvPicPr>
        <p:blipFill>
          <a:blip r:embed="rId4"/>
          <a:stretch>
            <a:fillRect/>
          </a:stretch>
        </p:blipFill>
        <p:spPr>
          <a:xfrm>
            <a:off x="403074" y="1195286"/>
            <a:ext cx="4936289" cy="1182153"/>
          </a:xfrm>
          <a:prstGeom prst="rect">
            <a:avLst/>
          </a:prstGeom>
        </p:spPr>
      </p:pic>
      <p:sp>
        <p:nvSpPr>
          <p:cNvPr id="6" name="TextBox 5">
            <a:extLst>
              <a:ext uri="{FF2B5EF4-FFF2-40B4-BE49-F238E27FC236}">
                <a16:creationId xmlns:a16="http://schemas.microsoft.com/office/drawing/2014/main" id="{ABF2EA69-F831-191C-B9C9-3A679925522D}"/>
              </a:ext>
            </a:extLst>
          </p:cNvPr>
          <p:cNvSpPr txBox="1"/>
          <p:nvPr/>
        </p:nvSpPr>
        <p:spPr>
          <a:xfrm>
            <a:off x="5685181" y="1017725"/>
            <a:ext cx="2981739" cy="3985706"/>
          </a:xfrm>
          <a:prstGeom prst="rect">
            <a:avLst/>
          </a:prstGeom>
          <a:noFill/>
        </p:spPr>
        <p:txBody>
          <a:bodyPr wrap="square" rtlCol="0">
            <a:spAutoFit/>
          </a:bodyPr>
          <a:lstStyle/>
          <a:p>
            <a:r>
              <a:rPr lang="en-US" dirty="0">
                <a:solidFill>
                  <a:schemeClr val="accent2"/>
                </a:solidFill>
              </a:rPr>
              <a:t>Top 10 words with highest frequency for each topic</a:t>
            </a:r>
          </a:p>
          <a:p>
            <a:endParaRPr lang="en-US" dirty="0">
              <a:solidFill>
                <a:schemeClr val="accent2"/>
              </a:solidFill>
            </a:endParaRPr>
          </a:p>
          <a:p>
            <a:r>
              <a:rPr lang="en-US" dirty="0">
                <a:solidFill>
                  <a:schemeClr val="accent2"/>
                </a:solidFill>
              </a:rPr>
              <a:t>Topic: Democracy and Justice</a:t>
            </a:r>
          </a:p>
          <a:p>
            <a:endParaRPr lang="en-US" dirty="0">
              <a:solidFill>
                <a:schemeClr val="accent2"/>
              </a:solidFill>
            </a:endParaRPr>
          </a:p>
          <a:p>
            <a:r>
              <a:rPr lang="en-US" dirty="0">
                <a:solidFill>
                  <a:schemeClr val="accent2"/>
                </a:solidFill>
              </a:rPr>
              <a:t>Findings: </a:t>
            </a:r>
            <a:endParaRPr lang="en-US" sz="1300" dirty="0">
              <a:solidFill>
                <a:schemeClr val="accent2"/>
              </a:solidFill>
            </a:endParaRPr>
          </a:p>
          <a:p>
            <a:pPr marL="285750" indent="-285750">
              <a:buFont typeface="Arial" panose="020B0604020202020204" pitchFamily="34" charset="0"/>
              <a:buChar char="•"/>
            </a:pPr>
            <a:r>
              <a:rPr lang="en-US" sz="1300" dirty="0">
                <a:solidFill>
                  <a:schemeClr val="accent2"/>
                </a:solidFill>
              </a:rPr>
              <a:t>Some words related to democracy and justice such as “voting” and “democracy” remain top frequently appeared words after the movement</a:t>
            </a:r>
          </a:p>
          <a:p>
            <a:pPr marL="285750" indent="-285750">
              <a:buFont typeface="Arial" panose="020B0604020202020204" pitchFamily="34" charset="0"/>
              <a:buChar char="•"/>
            </a:pPr>
            <a:endParaRPr lang="en-US" sz="1300" dirty="0">
              <a:solidFill>
                <a:schemeClr val="accent2"/>
              </a:solidFill>
            </a:endParaRPr>
          </a:p>
          <a:p>
            <a:pPr marL="285750" indent="-285750">
              <a:buFont typeface="Arial" panose="020B0604020202020204" pitchFamily="34" charset="0"/>
              <a:buChar char="•"/>
            </a:pPr>
            <a:r>
              <a:rPr lang="en-US" sz="1300" dirty="0">
                <a:solidFill>
                  <a:schemeClr val="accent2"/>
                </a:solidFill>
              </a:rPr>
              <a:t>Some words related to specific organizations and concerns during the movement less frequently appeared after the movement such as general election, primary election, and pro-democracy camp</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111"/>
              <a:buNone/>
            </a:pPr>
            <a:r>
              <a:rPr lang="en-GB" sz="2300" dirty="0"/>
              <a:t>Word Frequency: Protest and Resistance</a:t>
            </a:r>
            <a:endParaRPr sz="2300" dirty="0"/>
          </a:p>
        </p:txBody>
      </p:sp>
      <p:pic>
        <p:nvPicPr>
          <p:cNvPr id="174" name="Google Shape;174;p18"/>
          <p:cNvPicPr preferRelativeResize="0"/>
          <p:nvPr/>
        </p:nvPicPr>
        <p:blipFill>
          <a:blip r:embed="rId3">
            <a:alphaModFix/>
          </a:blip>
          <a:stretch>
            <a:fillRect/>
          </a:stretch>
        </p:blipFill>
        <p:spPr>
          <a:xfrm>
            <a:off x="1618874" y="2836319"/>
            <a:ext cx="3077155" cy="1862156"/>
          </a:xfrm>
          <a:prstGeom prst="rect">
            <a:avLst/>
          </a:prstGeom>
          <a:noFill/>
          <a:ln>
            <a:noFill/>
          </a:ln>
        </p:spPr>
      </p:pic>
      <p:pic>
        <p:nvPicPr>
          <p:cNvPr id="3" name="Picture 2" descr="A screenshot of a computer&#10;&#10;Description automatically generated">
            <a:extLst>
              <a:ext uri="{FF2B5EF4-FFF2-40B4-BE49-F238E27FC236}">
                <a16:creationId xmlns:a16="http://schemas.microsoft.com/office/drawing/2014/main" id="{0BFA16DC-C467-1CEC-F728-8D87079B02FF}"/>
              </a:ext>
            </a:extLst>
          </p:cNvPr>
          <p:cNvPicPr>
            <a:picLocks noChangeAspect="1"/>
          </p:cNvPicPr>
          <p:nvPr/>
        </p:nvPicPr>
        <p:blipFill>
          <a:blip r:embed="rId4"/>
          <a:stretch>
            <a:fillRect/>
          </a:stretch>
        </p:blipFill>
        <p:spPr>
          <a:xfrm>
            <a:off x="376616" y="1209067"/>
            <a:ext cx="5770087" cy="1184833"/>
          </a:xfrm>
          <a:prstGeom prst="rect">
            <a:avLst/>
          </a:prstGeom>
        </p:spPr>
      </p:pic>
      <p:sp>
        <p:nvSpPr>
          <p:cNvPr id="4" name="TextBox 3">
            <a:extLst>
              <a:ext uri="{FF2B5EF4-FFF2-40B4-BE49-F238E27FC236}">
                <a16:creationId xmlns:a16="http://schemas.microsoft.com/office/drawing/2014/main" id="{11E1EDA9-3907-E05F-2E26-71366DDBA0D5}"/>
              </a:ext>
            </a:extLst>
          </p:cNvPr>
          <p:cNvSpPr txBox="1"/>
          <p:nvPr/>
        </p:nvSpPr>
        <p:spPr>
          <a:xfrm>
            <a:off x="6322509" y="1209067"/>
            <a:ext cx="2344371" cy="3693319"/>
          </a:xfrm>
          <a:prstGeom prst="rect">
            <a:avLst/>
          </a:prstGeom>
          <a:noFill/>
        </p:spPr>
        <p:txBody>
          <a:bodyPr wrap="square" rtlCol="0">
            <a:spAutoFit/>
          </a:bodyPr>
          <a:lstStyle/>
          <a:p>
            <a:r>
              <a:rPr lang="en-US" sz="1300" dirty="0">
                <a:solidFill>
                  <a:schemeClr val="accent2"/>
                </a:solidFill>
              </a:rPr>
              <a:t>The words related to protest and resistance appeared much less frequently both before and after the movement than during the movement in this category. Most top frequently appeared words from 2017 to 2018 and from 2020 to 2023 are not relevant to protest and resistance.</a:t>
            </a:r>
          </a:p>
          <a:p>
            <a:endParaRPr lang="en-US" sz="1300" dirty="0">
              <a:solidFill>
                <a:schemeClr val="accent2"/>
              </a:solidFill>
            </a:endParaRPr>
          </a:p>
          <a:p>
            <a:endParaRPr lang="en-US" sz="1300" dirty="0">
              <a:solidFill>
                <a:schemeClr val="accent2"/>
              </a:solidFill>
            </a:endParaRPr>
          </a:p>
          <a:p>
            <a:r>
              <a:rPr lang="en-US" sz="1300" dirty="0">
                <a:solidFill>
                  <a:schemeClr val="accent2"/>
                </a:solidFill>
              </a:rPr>
              <a:t>Exceptions after the movement include freedom of speech and Nathan Law-Kwun-</a:t>
            </a:r>
            <a:r>
              <a:rPr lang="en-US" sz="1300" dirty="0" err="1">
                <a:solidFill>
                  <a:schemeClr val="accent2"/>
                </a:solidFill>
              </a:rPr>
              <a:t>chung</a:t>
            </a:r>
            <a:r>
              <a:rPr lang="en-US" sz="1300" dirty="0">
                <a:solidFill>
                  <a:schemeClr val="accent2"/>
                </a:solidFill>
              </a:rPr>
              <a:t> (a Hong Kong dissenter) in 2023.</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2300" dirty="0"/>
              <a:t>Word Frequency: Government and Governance</a:t>
            </a:r>
            <a:endParaRPr sz="2300" dirty="0"/>
          </a:p>
        </p:txBody>
      </p:sp>
      <p:pic>
        <p:nvPicPr>
          <p:cNvPr id="181" name="Google Shape;181;p19"/>
          <p:cNvPicPr preferRelativeResize="0"/>
          <p:nvPr/>
        </p:nvPicPr>
        <p:blipFill>
          <a:blip r:embed="rId3">
            <a:alphaModFix/>
          </a:blip>
          <a:stretch>
            <a:fillRect/>
          </a:stretch>
        </p:blipFill>
        <p:spPr>
          <a:xfrm>
            <a:off x="1382348" y="2795733"/>
            <a:ext cx="3531623" cy="2048879"/>
          </a:xfrm>
          <a:prstGeom prst="rect">
            <a:avLst/>
          </a:prstGeom>
          <a:noFill/>
          <a:ln>
            <a:noFill/>
          </a:ln>
        </p:spPr>
      </p:pic>
      <p:pic>
        <p:nvPicPr>
          <p:cNvPr id="3" name="Picture 2">
            <a:extLst>
              <a:ext uri="{FF2B5EF4-FFF2-40B4-BE49-F238E27FC236}">
                <a16:creationId xmlns:a16="http://schemas.microsoft.com/office/drawing/2014/main" id="{43703EA4-CD7E-F18F-C315-074644250D1A}"/>
              </a:ext>
            </a:extLst>
          </p:cNvPr>
          <p:cNvPicPr>
            <a:picLocks noChangeAspect="1"/>
          </p:cNvPicPr>
          <p:nvPr/>
        </p:nvPicPr>
        <p:blipFill>
          <a:blip r:embed="rId4"/>
          <a:stretch>
            <a:fillRect/>
          </a:stretch>
        </p:blipFill>
        <p:spPr>
          <a:xfrm>
            <a:off x="423747" y="1273208"/>
            <a:ext cx="5796922" cy="1128022"/>
          </a:xfrm>
          <a:prstGeom prst="rect">
            <a:avLst/>
          </a:prstGeom>
        </p:spPr>
      </p:pic>
      <p:sp>
        <p:nvSpPr>
          <p:cNvPr id="8" name="TextBox 7">
            <a:extLst>
              <a:ext uri="{FF2B5EF4-FFF2-40B4-BE49-F238E27FC236}">
                <a16:creationId xmlns:a16="http://schemas.microsoft.com/office/drawing/2014/main" id="{43A59387-DC1A-1E4D-98D8-9653EF7AD5F6}"/>
              </a:ext>
            </a:extLst>
          </p:cNvPr>
          <p:cNvSpPr txBox="1"/>
          <p:nvPr/>
        </p:nvSpPr>
        <p:spPr>
          <a:xfrm>
            <a:off x="6529137" y="1277845"/>
            <a:ext cx="2303163" cy="2246769"/>
          </a:xfrm>
          <a:prstGeom prst="rect">
            <a:avLst/>
          </a:prstGeom>
          <a:noFill/>
        </p:spPr>
        <p:txBody>
          <a:bodyPr wrap="square" rtlCol="0">
            <a:spAutoFit/>
          </a:bodyPr>
          <a:lstStyle/>
          <a:p>
            <a:r>
              <a:rPr lang="en-US" dirty="0">
                <a:solidFill>
                  <a:schemeClr val="accent2"/>
                </a:solidFill>
              </a:rPr>
              <a:t>The discussion about government and governance continue after the movement</a:t>
            </a:r>
          </a:p>
          <a:p>
            <a:endParaRPr lang="en-US" dirty="0">
              <a:solidFill>
                <a:schemeClr val="accent2"/>
              </a:solidFill>
            </a:endParaRPr>
          </a:p>
          <a:p>
            <a:r>
              <a:rPr lang="en-US" dirty="0">
                <a:solidFill>
                  <a:schemeClr val="accent2"/>
                </a:solidFill>
              </a:rPr>
              <a:t>Two words worth specific attentions: totalitarian in 2021 and Fascism in 2023. Do they signal something special?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2800"/>
              <a:buNone/>
            </a:pPr>
            <a:r>
              <a:rPr lang="en-GB" sz="2000"/>
              <a:t>2019-2020 Hong Kong Anti-Extradition Bill Movement</a:t>
            </a:r>
            <a:endParaRPr sz="2000"/>
          </a:p>
        </p:txBody>
      </p:sp>
      <p:sp>
        <p:nvSpPr>
          <p:cNvPr id="61" name="Google Shape;61;p2"/>
          <p:cNvSpPr txBox="1">
            <a:spLocks noGrp="1"/>
          </p:cNvSpPr>
          <p:nvPr>
            <p:ph type="body" idx="1"/>
          </p:nvPr>
        </p:nvSpPr>
        <p:spPr>
          <a:xfrm>
            <a:off x="4106100" y="1323075"/>
            <a:ext cx="4726200" cy="1192200"/>
          </a:xfrm>
          <a:prstGeom prst="rect">
            <a:avLst/>
          </a:prstGeom>
          <a:noFill/>
          <a:ln>
            <a:noFill/>
          </a:ln>
        </p:spPr>
        <p:txBody>
          <a:bodyPr spcFirstLastPara="1" wrap="square" lIns="91425" tIns="91425" rIns="91425" bIns="91425" anchor="t" anchorCtr="0">
            <a:normAutofit/>
          </a:bodyPr>
          <a:lstStyle/>
          <a:p>
            <a:pPr marL="457200" lvl="0" indent="-336550" algn="l" rtl="0">
              <a:lnSpc>
                <a:spcPct val="115000"/>
              </a:lnSpc>
              <a:spcBef>
                <a:spcPts val="0"/>
              </a:spcBef>
              <a:spcAft>
                <a:spcPts val="0"/>
              </a:spcAft>
              <a:buClr>
                <a:schemeClr val="accent2"/>
              </a:buClr>
              <a:buSzPts val="1700"/>
              <a:buChar char="●"/>
            </a:pPr>
            <a:r>
              <a:rPr lang="en-GB" sz="1700" b="1">
                <a:solidFill>
                  <a:schemeClr val="accent2"/>
                </a:solidFill>
              </a:rPr>
              <a:t>The largest series of demonstrations in the history of Hong Kong</a:t>
            </a:r>
            <a:endParaRPr sz="1700" b="1">
              <a:solidFill>
                <a:schemeClr val="accent2"/>
              </a:solidFill>
            </a:endParaRPr>
          </a:p>
        </p:txBody>
      </p:sp>
      <p:pic>
        <p:nvPicPr>
          <p:cNvPr id="62" name="Google Shape;62;p2"/>
          <p:cNvPicPr preferRelativeResize="0"/>
          <p:nvPr/>
        </p:nvPicPr>
        <p:blipFill rotWithShape="1">
          <a:blip r:embed="rId3">
            <a:alphaModFix/>
          </a:blip>
          <a:srcRect/>
          <a:stretch/>
        </p:blipFill>
        <p:spPr>
          <a:xfrm>
            <a:off x="2783112" y="2254263"/>
            <a:ext cx="2976026" cy="2232027"/>
          </a:xfrm>
          <a:prstGeom prst="rect">
            <a:avLst/>
          </a:prstGeom>
          <a:noFill/>
          <a:ln>
            <a:noFill/>
          </a:ln>
        </p:spPr>
      </p:pic>
      <p:pic>
        <p:nvPicPr>
          <p:cNvPr id="63" name="Google Shape;63;p2"/>
          <p:cNvPicPr preferRelativeResize="0"/>
          <p:nvPr/>
        </p:nvPicPr>
        <p:blipFill rotWithShape="1">
          <a:blip r:embed="rId4">
            <a:alphaModFix/>
          </a:blip>
          <a:srcRect/>
          <a:stretch/>
        </p:blipFill>
        <p:spPr>
          <a:xfrm>
            <a:off x="354400" y="2767781"/>
            <a:ext cx="3095751" cy="2065475"/>
          </a:xfrm>
          <a:prstGeom prst="rect">
            <a:avLst/>
          </a:prstGeom>
          <a:noFill/>
          <a:ln>
            <a:noFill/>
          </a:ln>
        </p:spPr>
      </p:pic>
      <p:pic>
        <p:nvPicPr>
          <p:cNvPr id="64" name="Google Shape;64;p2"/>
          <p:cNvPicPr preferRelativeResize="0"/>
          <p:nvPr/>
        </p:nvPicPr>
        <p:blipFill rotWithShape="1">
          <a:blip r:embed="rId5">
            <a:alphaModFix/>
          </a:blip>
          <a:srcRect l="9990" r="-9990"/>
          <a:stretch/>
        </p:blipFill>
        <p:spPr>
          <a:xfrm>
            <a:off x="1056225" y="1111700"/>
            <a:ext cx="3165476" cy="2111351"/>
          </a:xfrm>
          <a:prstGeom prst="rect">
            <a:avLst/>
          </a:prstGeom>
          <a:noFill/>
          <a:ln>
            <a:noFill/>
          </a:ln>
        </p:spPr>
      </p:pic>
      <p:sp>
        <p:nvSpPr>
          <p:cNvPr id="65" name="Google Shape;65;p2"/>
          <p:cNvSpPr txBox="1"/>
          <p:nvPr/>
        </p:nvSpPr>
        <p:spPr>
          <a:xfrm>
            <a:off x="5594375" y="2641576"/>
            <a:ext cx="3783300" cy="1457400"/>
          </a:xfrm>
          <a:prstGeom prst="rect">
            <a:avLst/>
          </a:prstGeom>
          <a:noFill/>
          <a:ln>
            <a:noFill/>
          </a:ln>
        </p:spPr>
        <p:txBody>
          <a:bodyPr spcFirstLastPara="1" wrap="square" lIns="91425" tIns="91425" rIns="91425" bIns="91425" anchor="t" anchorCtr="0">
            <a:noAutofit/>
          </a:bodyPr>
          <a:lstStyle/>
          <a:p>
            <a:pPr marL="457200" marR="0" lvl="0" indent="-336550" algn="l" rtl="0">
              <a:lnSpc>
                <a:spcPct val="100000"/>
              </a:lnSpc>
              <a:spcBef>
                <a:spcPts val="0"/>
              </a:spcBef>
              <a:spcAft>
                <a:spcPts val="0"/>
              </a:spcAft>
              <a:buClr>
                <a:schemeClr val="accent2"/>
              </a:buClr>
              <a:buSzPts val="1700"/>
              <a:buFont typeface="Arial"/>
              <a:buChar char="●"/>
            </a:pPr>
            <a:r>
              <a:rPr lang="en-GB" sz="1700" b="1" i="0" u="none" strike="noStrike" cap="none" dirty="0">
                <a:solidFill>
                  <a:schemeClr val="accent2"/>
                </a:solidFill>
                <a:latin typeface="Arial"/>
                <a:ea typeface="Arial"/>
                <a:cs typeface="Arial"/>
                <a:sym typeface="Arial"/>
              </a:rPr>
              <a:t>Seen by Hong Kong citizens as a significant challenge to the democracy and freedom of Hong Kong society</a:t>
            </a:r>
            <a:endParaRPr sz="1700" b="1"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1" i="0" u="none" strike="noStrike" cap="none" dirty="0">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accent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EC1BB-F5AF-7E98-16FF-975610D5F850}"/>
              </a:ext>
            </a:extLst>
          </p:cNvPr>
          <p:cNvSpPr>
            <a:spLocks noGrp="1"/>
          </p:cNvSpPr>
          <p:nvPr>
            <p:ph type="title"/>
          </p:nvPr>
        </p:nvSpPr>
        <p:spPr/>
        <p:txBody>
          <a:bodyPr>
            <a:normAutofit fontScale="90000"/>
          </a:bodyPr>
          <a:lstStyle/>
          <a:p>
            <a:r>
              <a:rPr lang="en-US" dirty="0"/>
              <a:t>Word Frequency Count: Findings and Implications</a:t>
            </a:r>
          </a:p>
        </p:txBody>
      </p:sp>
      <p:sp>
        <p:nvSpPr>
          <p:cNvPr id="3" name="Text Placeholder 2">
            <a:extLst>
              <a:ext uri="{FF2B5EF4-FFF2-40B4-BE49-F238E27FC236}">
                <a16:creationId xmlns:a16="http://schemas.microsoft.com/office/drawing/2014/main" id="{865DAEFA-246D-D076-2B52-9ED4E8EB1C68}"/>
              </a:ext>
            </a:extLst>
          </p:cNvPr>
          <p:cNvSpPr>
            <a:spLocks noGrp="1"/>
          </p:cNvSpPr>
          <p:nvPr>
            <p:ph type="body" idx="1"/>
          </p:nvPr>
        </p:nvSpPr>
        <p:spPr/>
        <p:txBody>
          <a:bodyPr>
            <a:normAutofit lnSpcReduction="10000"/>
          </a:bodyPr>
          <a:lstStyle/>
          <a:p>
            <a:r>
              <a:rPr lang="en-US" dirty="0">
                <a:solidFill>
                  <a:schemeClr val="accent2"/>
                </a:solidFill>
              </a:rPr>
              <a:t>The discussion of protest and resistance involved much less words relevant directly to its topic after the movement, signaling the wane of the discussion of protest and resistance after the CCP’s crackdown.</a:t>
            </a:r>
          </a:p>
          <a:p>
            <a:endParaRPr lang="en-US" dirty="0">
              <a:solidFill>
                <a:schemeClr val="accent2"/>
              </a:solidFill>
            </a:endParaRPr>
          </a:p>
          <a:p>
            <a:r>
              <a:rPr lang="en-US" dirty="0">
                <a:solidFill>
                  <a:schemeClr val="accent2"/>
                </a:solidFill>
              </a:rPr>
              <a:t>The discussions on democracy and justice and government and governance continued after the movement but with less attention to the specific political concerns and protest groups. Negative sentiments could still be detected in the discussion on these two topics after the movement.</a:t>
            </a:r>
          </a:p>
          <a:p>
            <a:endParaRPr lang="en-US" dirty="0">
              <a:solidFill>
                <a:schemeClr val="accent2"/>
              </a:solidFill>
            </a:endParaRPr>
          </a:p>
          <a:p>
            <a:r>
              <a:rPr lang="en-US" dirty="0">
                <a:solidFill>
                  <a:schemeClr val="accent2"/>
                </a:solidFill>
              </a:rPr>
              <a:t>Not exactly in line with the findings from the survey. Show different messages than the survey.</a:t>
            </a:r>
          </a:p>
        </p:txBody>
      </p:sp>
    </p:spTree>
    <p:extLst>
      <p:ext uri="{BB962C8B-B14F-4D97-AF65-F5344CB8AC3E}">
        <p14:creationId xmlns:p14="http://schemas.microsoft.com/office/powerpoint/2010/main" val="2895969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66A7B-196B-B50D-93E3-2EB9ACDAAC6F}"/>
              </a:ext>
            </a:extLst>
          </p:cNvPr>
          <p:cNvSpPr>
            <a:spLocks noGrp="1"/>
          </p:cNvSpPr>
          <p:nvPr>
            <p:ph type="title"/>
          </p:nvPr>
        </p:nvSpPr>
        <p:spPr/>
        <p:txBody>
          <a:bodyPr>
            <a:normAutofit fontScale="90000"/>
          </a:bodyPr>
          <a:lstStyle/>
          <a:p>
            <a:r>
              <a:rPr lang="en-US" dirty="0"/>
              <a:t>Sentiment Analysis: Democracy and Justice</a:t>
            </a:r>
          </a:p>
        </p:txBody>
      </p:sp>
      <p:sp>
        <p:nvSpPr>
          <p:cNvPr id="3" name="Text Placeholder 2">
            <a:extLst>
              <a:ext uri="{FF2B5EF4-FFF2-40B4-BE49-F238E27FC236}">
                <a16:creationId xmlns:a16="http://schemas.microsoft.com/office/drawing/2014/main" id="{9C262DC1-0275-0EB2-5D65-8844B97D1279}"/>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537954FF-E988-BE3F-9742-193E6498BCCA}"/>
              </a:ext>
            </a:extLst>
          </p:cNvPr>
          <p:cNvPicPr>
            <a:picLocks noChangeAspect="1"/>
          </p:cNvPicPr>
          <p:nvPr/>
        </p:nvPicPr>
        <p:blipFill>
          <a:blip r:embed="rId2"/>
          <a:stretch>
            <a:fillRect/>
          </a:stretch>
        </p:blipFill>
        <p:spPr>
          <a:xfrm>
            <a:off x="1311523" y="1152225"/>
            <a:ext cx="6393732" cy="3416650"/>
          </a:xfrm>
          <a:prstGeom prst="rect">
            <a:avLst/>
          </a:prstGeom>
        </p:spPr>
      </p:pic>
    </p:spTree>
    <p:extLst>
      <p:ext uri="{BB962C8B-B14F-4D97-AF65-F5344CB8AC3E}">
        <p14:creationId xmlns:p14="http://schemas.microsoft.com/office/powerpoint/2010/main" val="3617720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48133-24A6-871F-B79A-C85237024FEA}"/>
              </a:ext>
            </a:extLst>
          </p:cNvPr>
          <p:cNvSpPr>
            <a:spLocks noGrp="1"/>
          </p:cNvSpPr>
          <p:nvPr>
            <p:ph type="title"/>
          </p:nvPr>
        </p:nvSpPr>
        <p:spPr/>
        <p:txBody>
          <a:bodyPr>
            <a:normAutofit fontScale="90000"/>
          </a:bodyPr>
          <a:lstStyle/>
          <a:p>
            <a:r>
              <a:rPr lang="en-US" dirty="0"/>
              <a:t>Sentiment Analysis: Protest</a:t>
            </a:r>
            <a:r>
              <a:rPr lang="zh-CN" altLang="en-US" dirty="0"/>
              <a:t> </a:t>
            </a:r>
            <a:r>
              <a:rPr lang="en-US" altLang="zh-CN" dirty="0"/>
              <a:t>and</a:t>
            </a:r>
            <a:r>
              <a:rPr lang="zh-CN" altLang="en-US" dirty="0"/>
              <a:t> </a:t>
            </a:r>
            <a:r>
              <a:rPr lang="en-US" altLang="zh-CN" dirty="0"/>
              <a:t>Resistance</a:t>
            </a:r>
            <a:endParaRPr lang="en-US" dirty="0"/>
          </a:p>
        </p:txBody>
      </p:sp>
      <p:sp>
        <p:nvSpPr>
          <p:cNvPr id="3" name="Text Placeholder 2">
            <a:extLst>
              <a:ext uri="{FF2B5EF4-FFF2-40B4-BE49-F238E27FC236}">
                <a16:creationId xmlns:a16="http://schemas.microsoft.com/office/drawing/2014/main" id="{9158E80E-C565-E3B0-1DBD-503176536F38}"/>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7E2EA170-F44C-DECC-A384-A0CCCCECCD12}"/>
              </a:ext>
            </a:extLst>
          </p:cNvPr>
          <p:cNvPicPr>
            <a:picLocks noChangeAspect="1"/>
          </p:cNvPicPr>
          <p:nvPr/>
        </p:nvPicPr>
        <p:blipFill>
          <a:blip r:embed="rId2"/>
          <a:stretch>
            <a:fillRect/>
          </a:stretch>
        </p:blipFill>
        <p:spPr>
          <a:xfrm>
            <a:off x="1272208" y="1143003"/>
            <a:ext cx="6456460" cy="3435344"/>
          </a:xfrm>
          <a:prstGeom prst="rect">
            <a:avLst/>
          </a:prstGeom>
        </p:spPr>
      </p:pic>
    </p:spTree>
    <p:extLst>
      <p:ext uri="{BB962C8B-B14F-4D97-AF65-F5344CB8AC3E}">
        <p14:creationId xmlns:p14="http://schemas.microsoft.com/office/powerpoint/2010/main" val="3293088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31A71-352F-F143-3C8F-7BE9B7703A2D}"/>
              </a:ext>
            </a:extLst>
          </p:cNvPr>
          <p:cNvSpPr>
            <a:spLocks noGrp="1"/>
          </p:cNvSpPr>
          <p:nvPr>
            <p:ph type="title"/>
          </p:nvPr>
        </p:nvSpPr>
        <p:spPr/>
        <p:txBody>
          <a:bodyPr>
            <a:normAutofit fontScale="90000"/>
          </a:bodyPr>
          <a:lstStyle/>
          <a:p>
            <a:r>
              <a:rPr lang="en-US" dirty="0"/>
              <a:t>Sentiment Analysis: Government and Governance</a:t>
            </a:r>
          </a:p>
        </p:txBody>
      </p:sp>
      <p:sp>
        <p:nvSpPr>
          <p:cNvPr id="3" name="Text Placeholder 2">
            <a:extLst>
              <a:ext uri="{FF2B5EF4-FFF2-40B4-BE49-F238E27FC236}">
                <a16:creationId xmlns:a16="http://schemas.microsoft.com/office/drawing/2014/main" id="{026ACE2D-CC2E-C3BF-ADED-7AFE4CC6935C}"/>
              </a:ext>
            </a:extLst>
          </p:cNvPr>
          <p:cNvSpPr>
            <a:spLocks noGrp="1"/>
          </p:cNvSpPr>
          <p:nvPr>
            <p:ph type="body" idx="1"/>
          </p:nvPr>
        </p:nvSpPr>
        <p:spPr/>
        <p:txBody>
          <a:bodyPr/>
          <a:lstStyle/>
          <a:p>
            <a:endParaRPr lang="en-US" dirty="0"/>
          </a:p>
        </p:txBody>
      </p:sp>
      <p:pic>
        <p:nvPicPr>
          <p:cNvPr id="7" name="Picture 6">
            <a:extLst>
              <a:ext uri="{FF2B5EF4-FFF2-40B4-BE49-F238E27FC236}">
                <a16:creationId xmlns:a16="http://schemas.microsoft.com/office/drawing/2014/main" id="{DB004379-B36C-23C7-DA54-39840C31C463}"/>
              </a:ext>
            </a:extLst>
          </p:cNvPr>
          <p:cNvPicPr>
            <a:picLocks noChangeAspect="1"/>
          </p:cNvPicPr>
          <p:nvPr/>
        </p:nvPicPr>
        <p:blipFill>
          <a:blip r:embed="rId2"/>
          <a:stretch>
            <a:fillRect/>
          </a:stretch>
        </p:blipFill>
        <p:spPr>
          <a:xfrm>
            <a:off x="1294516" y="1151044"/>
            <a:ext cx="6395941" cy="3417831"/>
          </a:xfrm>
          <a:prstGeom prst="rect">
            <a:avLst/>
          </a:prstGeom>
        </p:spPr>
      </p:pic>
    </p:spTree>
    <p:extLst>
      <p:ext uri="{BB962C8B-B14F-4D97-AF65-F5344CB8AC3E}">
        <p14:creationId xmlns:p14="http://schemas.microsoft.com/office/powerpoint/2010/main" val="740571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38106-DC33-95C0-69B0-049AF5BF6111}"/>
              </a:ext>
            </a:extLst>
          </p:cNvPr>
          <p:cNvSpPr>
            <a:spLocks noGrp="1"/>
          </p:cNvSpPr>
          <p:nvPr>
            <p:ph type="title"/>
          </p:nvPr>
        </p:nvSpPr>
        <p:spPr/>
        <p:txBody>
          <a:bodyPr>
            <a:normAutofit fontScale="90000"/>
          </a:bodyPr>
          <a:lstStyle/>
          <a:p>
            <a:r>
              <a:rPr lang="en-US" dirty="0"/>
              <a:t>Sentimental Analysis: Findings and Implications</a:t>
            </a:r>
          </a:p>
        </p:txBody>
      </p:sp>
      <p:sp>
        <p:nvSpPr>
          <p:cNvPr id="3" name="Text Placeholder 2">
            <a:extLst>
              <a:ext uri="{FF2B5EF4-FFF2-40B4-BE49-F238E27FC236}">
                <a16:creationId xmlns:a16="http://schemas.microsoft.com/office/drawing/2014/main" id="{538CC20B-785E-EACA-437C-ABD900B99F49}"/>
              </a:ext>
            </a:extLst>
          </p:cNvPr>
          <p:cNvSpPr>
            <a:spLocks noGrp="1"/>
          </p:cNvSpPr>
          <p:nvPr>
            <p:ph type="body" idx="1"/>
          </p:nvPr>
        </p:nvSpPr>
        <p:spPr>
          <a:xfrm>
            <a:off x="311700" y="1152475"/>
            <a:ext cx="4613766" cy="3416400"/>
          </a:xfrm>
        </p:spPr>
        <p:txBody>
          <a:bodyPr>
            <a:normAutofit/>
          </a:bodyPr>
          <a:lstStyle/>
          <a:p>
            <a:r>
              <a:rPr lang="en-US" sz="1300" dirty="0">
                <a:solidFill>
                  <a:schemeClr val="accent2"/>
                </a:solidFill>
              </a:rPr>
              <a:t>For the discussions related to protest and resistance, there were a marked increase and a marked decrease of the same level in the angry sentiment before and after the movement. The angry sentiment before and after the movement are remarkably low.</a:t>
            </a:r>
          </a:p>
          <a:p>
            <a:endParaRPr lang="en-US" sz="1300" dirty="0">
              <a:solidFill>
                <a:schemeClr val="accent2"/>
              </a:solidFill>
            </a:endParaRPr>
          </a:p>
          <a:p>
            <a:r>
              <a:rPr lang="en-US" sz="1300" dirty="0">
                <a:solidFill>
                  <a:schemeClr val="accent2"/>
                </a:solidFill>
              </a:rPr>
              <a:t>The angry sentiment in the discussions on democracy and justice and government and governance first remarkably arose during the movement, then dropped to a mild level after the movement with a considerable level of fluctuations. In the democracy and justice graph, angry sentiments after the movement once reached more than three third of the highest level during the movement in October 2020.</a:t>
            </a:r>
          </a:p>
          <a:p>
            <a:endParaRPr lang="en-US" sz="1300" dirty="0">
              <a:solidFill>
                <a:schemeClr val="accent2"/>
              </a:solidFill>
            </a:endParaRPr>
          </a:p>
        </p:txBody>
      </p:sp>
      <p:sp>
        <p:nvSpPr>
          <p:cNvPr id="4" name="TextBox 3">
            <a:extLst>
              <a:ext uri="{FF2B5EF4-FFF2-40B4-BE49-F238E27FC236}">
                <a16:creationId xmlns:a16="http://schemas.microsoft.com/office/drawing/2014/main" id="{3CB83126-40F6-4AF6-F4DA-231DC2C575DF}"/>
              </a:ext>
            </a:extLst>
          </p:cNvPr>
          <p:cNvSpPr txBox="1"/>
          <p:nvPr/>
        </p:nvSpPr>
        <p:spPr>
          <a:xfrm>
            <a:off x="5179037" y="1244888"/>
            <a:ext cx="3514949" cy="3323987"/>
          </a:xfrm>
          <a:prstGeom prst="rect">
            <a:avLst/>
          </a:prstGeom>
          <a:noFill/>
        </p:spPr>
        <p:txBody>
          <a:bodyPr wrap="square" rtlCol="0">
            <a:spAutoFit/>
          </a:bodyPr>
          <a:lstStyle/>
          <a:p>
            <a:r>
              <a:rPr lang="en-US" sz="1400" dirty="0">
                <a:solidFill>
                  <a:schemeClr val="accent2"/>
                </a:solidFill>
              </a:rPr>
              <a:t>In general:</a:t>
            </a:r>
          </a:p>
          <a:p>
            <a:endParaRPr lang="en-US" sz="1400" dirty="0">
              <a:solidFill>
                <a:schemeClr val="accent2"/>
              </a:solidFill>
            </a:endParaRPr>
          </a:p>
          <a:p>
            <a:pPr marL="285750" indent="-285750">
              <a:buFont typeface="Arial" panose="020B0604020202020204" pitchFamily="34" charset="0"/>
              <a:buChar char="•"/>
            </a:pPr>
            <a:r>
              <a:rPr lang="en-US" dirty="0">
                <a:solidFill>
                  <a:schemeClr val="accent2"/>
                </a:solidFill>
              </a:rPr>
              <a:t>Th</a:t>
            </a:r>
            <a:r>
              <a:rPr lang="en-US" sz="1400" dirty="0">
                <a:solidFill>
                  <a:schemeClr val="accent2"/>
                </a:solidFill>
              </a:rPr>
              <a:t>e sentimental analysis shows that the angry sentiment after the movement at large dissolved in the discussion of protest and resistance while retained at a mild level in the discussions of democracy and justice and government and governance with some fluctuations. This suggests that </a:t>
            </a:r>
            <a:r>
              <a:rPr lang="en-US" dirty="0">
                <a:solidFill>
                  <a:schemeClr val="accent2"/>
                </a:solidFill>
              </a:rPr>
              <a:t>in contrast with the survey data,</a:t>
            </a:r>
            <a:r>
              <a:rPr lang="en-US" sz="1400" dirty="0">
                <a:solidFill>
                  <a:schemeClr val="accent2"/>
                </a:solidFill>
              </a:rPr>
              <a:t> the angry/negative sentiments were retained in the public discussions of the Hong Kong government and the condition of Hong Kong society.</a:t>
            </a:r>
          </a:p>
        </p:txBody>
      </p:sp>
    </p:spTree>
    <p:extLst>
      <p:ext uri="{BB962C8B-B14F-4D97-AF65-F5344CB8AC3E}">
        <p14:creationId xmlns:p14="http://schemas.microsoft.com/office/powerpoint/2010/main" val="4195024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dirty="0"/>
              <a:t>Dynamic Topic Modelling</a:t>
            </a:r>
            <a:endParaRPr dirty="0"/>
          </a:p>
        </p:txBody>
      </p:sp>
      <p:pic>
        <p:nvPicPr>
          <p:cNvPr id="187" name="Google Shape;187;p20"/>
          <p:cNvPicPr preferRelativeResize="0"/>
          <p:nvPr/>
        </p:nvPicPr>
        <p:blipFill rotWithShape="1">
          <a:blip r:embed="rId3">
            <a:alphaModFix/>
          </a:blip>
          <a:srcRect/>
          <a:stretch/>
        </p:blipFill>
        <p:spPr>
          <a:xfrm>
            <a:off x="1062355" y="1087811"/>
            <a:ext cx="2896250" cy="1833825"/>
          </a:xfrm>
          <a:prstGeom prst="rect">
            <a:avLst/>
          </a:prstGeom>
          <a:noFill/>
          <a:ln>
            <a:noFill/>
          </a:ln>
        </p:spPr>
      </p:pic>
      <p:pic>
        <p:nvPicPr>
          <p:cNvPr id="188" name="Google Shape;188;p20"/>
          <p:cNvPicPr preferRelativeResize="0"/>
          <p:nvPr/>
        </p:nvPicPr>
        <p:blipFill rotWithShape="1">
          <a:blip r:embed="rId4">
            <a:alphaModFix/>
          </a:blip>
          <a:srcRect/>
          <a:stretch/>
        </p:blipFill>
        <p:spPr>
          <a:xfrm>
            <a:off x="4888539" y="1087812"/>
            <a:ext cx="2832177" cy="1833824"/>
          </a:xfrm>
          <a:prstGeom prst="rect">
            <a:avLst/>
          </a:prstGeom>
          <a:noFill/>
          <a:ln>
            <a:noFill/>
          </a:ln>
        </p:spPr>
      </p:pic>
      <p:pic>
        <p:nvPicPr>
          <p:cNvPr id="189" name="Google Shape;189;p20"/>
          <p:cNvPicPr preferRelativeResize="0"/>
          <p:nvPr/>
        </p:nvPicPr>
        <p:blipFill rotWithShape="1">
          <a:blip r:embed="rId5">
            <a:alphaModFix/>
          </a:blip>
          <a:srcRect/>
          <a:stretch/>
        </p:blipFill>
        <p:spPr>
          <a:xfrm>
            <a:off x="1062355" y="3138776"/>
            <a:ext cx="2896250" cy="1833825"/>
          </a:xfrm>
          <a:prstGeom prst="rect">
            <a:avLst/>
          </a:prstGeom>
          <a:noFill/>
          <a:ln>
            <a:noFill/>
          </a:ln>
        </p:spPr>
      </p:pic>
      <p:sp>
        <p:nvSpPr>
          <p:cNvPr id="2" name="TextBox 1">
            <a:extLst>
              <a:ext uri="{FF2B5EF4-FFF2-40B4-BE49-F238E27FC236}">
                <a16:creationId xmlns:a16="http://schemas.microsoft.com/office/drawing/2014/main" id="{BCABCED8-C309-A408-8E17-7AB904C99876}"/>
              </a:ext>
            </a:extLst>
          </p:cNvPr>
          <p:cNvSpPr txBox="1"/>
          <p:nvPr/>
        </p:nvSpPr>
        <p:spPr>
          <a:xfrm>
            <a:off x="4386874" y="3313480"/>
            <a:ext cx="4653048" cy="1384995"/>
          </a:xfrm>
          <a:prstGeom prst="rect">
            <a:avLst/>
          </a:prstGeom>
          <a:noFill/>
        </p:spPr>
        <p:txBody>
          <a:bodyPr wrap="square" rtlCol="0">
            <a:spAutoFit/>
          </a:bodyPr>
          <a:lstStyle/>
          <a:p>
            <a:r>
              <a:rPr lang="en-US" dirty="0">
                <a:solidFill>
                  <a:schemeClr val="accent2"/>
                </a:solidFill>
              </a:rPr>
              <a:t>Topics: non conclusive and overlapping</a:t>
            </a:r>
          </a:p>
          <a:p>
            <a:endParaRPr lang="en-US" dirty="0">
              <a:solidFill>
                <a:schemeClr val="accent2"/>
              </a:solidFill>
            </a:endParaRPr>
          </a:p>
          <a:p>
            <a:r>
              <a:rPr lang="en-US" dirty="0">
                <a:solidFill>
                  <a:schemeClr val="accent2"/>
                </a:solidFill>
              </a:rPr>
              <a:t>If we have to name three topics:</a:t>
            </a:r>
          </a:p>
          <a:p>
            <a:r>
              <a:rPr lang="en-US" dirty="0">
                <a:solidFill>
                  <a:schemeClr val="accent2"/>
                </a:solidFill>
              </a:rPr>
              <a:t>Topic 1: related to government/provisional government</a:t>
            </a:r>
          </a:p>
          <a:p>
            <a:r>
              <a:rPr lang="en-US" dirty="0">
                <a:solidFill>
                  <a:schemeClr val="accent2"/>
                </a:solidFill>
              </a:rPr>
              <a:t>Topic 2: democracy and freedom</a:t>
            </a:r>
          </a:p>
          <a:p>
            <a:r>
              <a:rPr lang="en-US" dirty="0">
                <a:solidFill>
                  <a:schemeClr val="accent2"/>
                </a:solidFill>
              </a:rPr>
              <a:t>Topic 3: related to pro-democracy campaign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D631D-3B63-B5D4-8EAC-CE1CFABCC60F}"/>
              </a:ext>
            </a:extLst>
          </p:cNvPr>
          <p:cNvSpPr>
            <a:spLocks noGrp="1"/>
          </p:cNvSpPr>
          <p:nvPr>
            <p:ph type="title"/>
          </p:nvPr>
        </p:nvSpPr>
        <p:spPr/>
        <p:txBody>
          <a:bodyPr>
            <a:normAutofit fontScale="90000"/>
          </a:bodyPr>
          <a:lstStyle/>
          <a:p>
            <a:r>
              <a:rPr lang="en-GB" dirty="0"/>
              <a:t>Dynamic Topic Modelling</a:t>
            </a:r>
            <a:endParaRPr lang="en-US" dirty="0"/>
          </a:p>
        </p:txBody>
      </p:sp>
      <p:sp>
        <p:nvSpPr>
          <p:cNvPr id="3" name="Text Placeholder 2">
            <a:extLst>
              <a:ext uri="{FF2B5EF4-FFF2-40B4-BE49-F238E27FC236}">
                <a16:creationId xmlns:a16="http://schemas.microsoft.com/office/drawing/2014/main" id="{F6FF1C44-0454-DABD-8D5C-C406DE68B011}"/>
              </a:ext>
            </a:extLst>
          </p:cNvPr>
          <p:cNvSpPr>
            <a:spLocks noGrp="1"/>
          </p:cNvSpPr>
          <p:nvPr>
            <p:ph type="body" idx="1"/>
          </p:nvPr>
        </p:nvSpPr>
        <p:spPr>
          <a:xfrm>
            <a:off x="6065752" y="1152474"/>
            <a:ext cx="2766547" cy="3416401"/>
          </a:xfrm>
        </p:spPr>
        <p:txBody>
          <a:bodyPr/>
          <a:lstStyle/>
          <a:p>
            <a:pPr marL="114300" indent="0">
              <a:buNone/>
            </a:pPr>
            <a:endParaRPr lang="en-US" sz="1300" dirty="0">
              <a:solidFill>
                <a:schemeClr val="accent2"/>
              </a:solidFill>
            </a:endParaRPr>
          </a:p>
          <a:p>
            <a:pPr marL="114300" indent="0">
              <a:buNone/>
            </a:pPr>
            <a:endParaRPr lang="en-US" sz="1300" dirty="0">
              <a:solidFill>
                <a:schemeClr val="accent2"/>
              </a:solidFill>
            </a:endParaRPr>
          </a:p>
          <a:p>
            <a:pPr marL="114300" indent="0">
              <a:buNone/>
            </a:pPr>
            <a:r>
              <a:rPr lang="en-US" sz="2300" dirty="0">
                <a:solidFill>
                  <a:schemeClr val="accent2"/>
                </a:solidFill>
              </a:rPr>
              <a:t>Hard to interpret</a:t>
            </a:r>
          </a:p>
          <a:p>
            <a:endParaRPr lang="en-US" sz="1300" dirty="0">
              <a:solidFill>
                <a:schemeClr val="accent2"/>
              </a:solidFill>
            </a:endParaRPr>
          </a:p>
          <a:p>
            <a:pPr marL="114300" indent="0">
              <a:buNone/>
            </a:pPr>
            <a:endParaRPr lang="en-US" dirty="0">
              <a:solidFill>
                <a:schemeClr val="accent2"/>
              </a:solidFill>
            </a:endParaRPr>
          </a:p>
        </p:txBody>
      </p:sp>
      <p:pic>
        <p:nvPicPr>
          <p:cNvPr id="5" name="Picture 4">
            <a:extLst>
              <a:ext uri="{FF2B5EF4-FFF2-40B4-BE49-F238E27FC236}">
                <a16:creationId xmlns:a16="http://schemas.microsoft.com/office/drawing/2014/main" id="{604B2E3F-6CDE-F75E-27D9-64480DC18DE9}"/>
              </a:ext>
            </a:extLst>
          </p:cNvPr>
          <p:cNvPicPr>
            <a:picLocks noChangeAspect="1"/>
          </p:cNvPicPr>
          <p:nvPr/>
        </p:nvPicPr>
        <p:blipFill>
          <a:blip r:embed="rId2"/>
          <a:stretch>
            <a:fillRect/>
          </a:stretch>
        </p:blipFill>
        <p:spPr>
          <a:xfrm>
            <a:off x="311700" y="1152475"/>
            <a:ext cx="2376661" cy="1541160"/>
          </a:xfrm>
          <a:prstGeom prst="rect">
            <a:avLst/>
          </a:prstGeom>
        </p:spPr>
      </p:pic>
      <p:pic>
        <p:nvPicPr>
          <p:cNvPr id="7" name="Picture 6">
            <a:extLst>
              <a:ext uri="{FF2B5EF4-FFF2-40B4-BE49-F238E27FC236}">
                <a16:creationId xmlns:a16="http://schemas.microsoft.com/office/drawing/2014/main" id="{1327A7A8-67CA-E220-1D06-B1BF80B85D80}"/>
              </a:ext>
            </a:extLst>
          </p:cNvPr>
          <p:cNvPicPr>
            <a:picLocks noChangeAspect="1"/>
          </p:cNvPicPr>
          <p:nvPr/>
        </p:nvPicPr>
        <p:blipFill>
          <a:blip r:embed="rId3"/>
          <a:stretch>
            <a:fillRect/>
          </a:stretch>
        </p:blipFill>
        <p:spPr>
          <a:xfrm>
            <a:off x="1860549" y="3004489"/>
            <a:ext cx="2435399" cy="1564386"/>
          </a:xfrm>
          <a:prstGeom prst="rect">
            <a:avLst/>
          </a:prstGeom>
        </p:spPr>
      </p:pic>
      <p:pic>
        <p:nvPicPr>
          <p:cNvPr id="9" name="Picture 8">
            <a:extLst>
              <a:ext uri="{FF2B5EF4-FFF2-40B4-BE49-F238E27FC236}">
                <a16:creationId xmlns:a16="http://schemas.microsoft.com/office/drawing/2014/main" id="{708D2CAD-17A2-6905-3435-6EB7A56A84D0}"/>
              </a:ext>
            </a:extLst>
          </p:cNvPr>
          <p:cNvPicPr>
            <a:picLocks noChangeAspect="1"/>
          </p:cNvPicPr>
          <p:nvPr/>
        </p:nvPicPr>
        <p:blipFill>
          <a:blip r:embed="rId4"/>
          <a:stretch>
            <a:fillRect/>
          </a:stretch>
        </p:blipFill>
        <p:spPr>
          <a:xfrm>
            <a:off x="3479061" y="1152474"/>
            <a:ext cx="2376661" cy="1541161"/>
          </a:xfrm>
          <a:prstGeom prst="rect">
            <a:avLst/>
          </a:prstGeom>
        </p:spPr>
      </p:pic>
    </p:spTree>
    <p:extLst>
      <p:ext uri="{BB962C8B-B14F-4D97-AF65-F5344CB8AC3E}">
        <p14:creationId xmlns:p14="http://schemas.microsoft.com/office/powerpoint/2010/main" val="1704025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B290F-757B-3F4A-DC7C-B0E5852A32BC}"/>
              </a:ext>
            </a:extLst>
          </p:cNvPr>
          <p:cNvSpPr>
            <a:spLocks noGrp="1"/>
          </p:cNvSpPr>
          <p:nvPr>
            <p:ph type="title"/>
          </p:nvPr>
        </p:nvSpPr>
        <p:spPr/>
        <p:txBody>
          <a:bodyPr>
            <a:normAutofit fontScale="90000"/>
          </a:bodyPr>
          <a:lstStyle/>
          <a:p>
            <a:r>
              <a:rPr lang="en-US" dirty="0"/>
              <a:t>Conclusion and Take-Home Points</a:t>
            </a:r>
          </a:p>
        </p:txBody>
      </p:sp>
      <p:sp>
        <p:nvSpPr>
          <p:cNvPr id="3" name="Text Placeholder 2">
            <a:extLst>
              <a:ext uri="{FF2B5EF4-FFF2-40B4-BE49-F238E27FC236}">
                <a16:creationId xmlns:a16="http://schemas.microsoft.com/office/drawing/2014/main" id="{2ED5A643-8DC4-5286-35C7-8811470BC031}"/>
              </a:ext>
            </a:extLst>
          </p:cNvPr>
          <p:cNvSpPr>
            <a:spLocks noGrp="1"/>
          </p:cNvSpPr>
          <p:nvPr>
            <p:ph type="body" idx="1"/>
          </p:nvPr>
        </p:nvSpPr>
        <p:spPr>
          <a:xfrm>
            <a:off x="311700" y="1152474"/>
            <a:ext cx="4183460" cy="3856848"/>
          </a:xfrm>
        </p:spPr>
        <p:txBody>
          <a:bodyPr>
            <a:normAutofit fontScale="85000" lnSpcReduction="20000"/>
          </a:bodyPr>
          <a:lstStyle/>
          <a:p>
            <a:r>
              <a:rPr lang="en-US" sz="1500" dirty="0">
                <a:solidFill>
                  <a:schemeClr val="accent2"/>
                </a:solidFill>
              </a:rPr>
              <a:t>From the survey data, we find that Hong Kong citizens’ attitudes towards the Hong Kong government and chief executives and assessment of the Hong Kong society turned negative during the Anti-Extradition movement and turned positive after after CCP’s crackdown to a similar level as before the movement.</a:t>
            </a:r>
          </a:p>
          <a:p>
            <a:endParaRPr lang="en-US" sz="1500" dirty="0">
              <a:solidFill>
                <a:schemeClr val="accent2"/>
              </a:solidFill>
            </a:endParaRPr>
          </a:p>
          <a:p>
            <a:r>
              <a:rPr lang="en-US" sz="1500" dirty="0">
                <a:solidFill>
                  <a:schemeClr val="accent2"/>
                </a:solidFill>
              </a:rPr>
              <a:t>In contrast, from the web data, we find that Hong Kong citizens’ attitudes towards the Hong Kong government and society worsened considerably during the movement and the negative sentiments such as angry could still be identified in the discussion of Hong Kong government and the condition of the society after the movement. This trend is reflected both in the change of word frequency count and sentimental analysis</a:t>
            </a:r>
          </a:p>
          <a:p>
            <a:endParaRPr lang="en-US" dirty="0"/>
          </a:p>
        </p:txBody>
      </p:sp>
      <p:sp>
        <p:nvSpPr>
          <p:cNvPr id="4" name="TextBox 3">
            <a:extLst>
              <a:ext uri="{FF2B5EF4-FFF2-40B4-BE49-F238E27FC236}">
                <a16:creationId xmlns:a16="http://schemas.microsoft.com/office/drawing/2014/main" id="{F47E7569-845C-2960-4AFE-41CE3784191E}"/>
              </a:ext>
            </a:extLst>
          </p:cNvPr>
          <p:cNvSpPr txBox="1"/>
          <p:nvPr/>
        </p:nvSpPr>
        <p:spPr>
          <a:xfrm>
            <a:off x="5117566" y="1221761"/>
            <a:ext cx="3565392" cy="3262432"/>
          </a:xfrm>
          <a:prstGeom prst="rect">
            <a:avLst/>
          </a:prstGeom>
          <a:noFill/>
        </p:spPr>
        <p:txBody>
          <a:bodyPr wrap="square" rtlCol="0">
            <a:spAutoFit/>
          </a:bodyPr>
          <a:lstStyle/>
          <a:p>
            <a:r>
              <a:rPr lang="en-US" sz="1200" dirty="0">
                <a:solidFill>
                  <a:schemeClr val="accent2"/>
                </a:solidFill>
              </a:rPr>
              <a:t>In general </a:t>
            </a:r>
          </a:p>
          <a:p>
            <a:endParaRPr lang="en-US" sz="1200" dirty="0">
              <a:solidFill>
                <a:schemeClr val="accent2"/>
              </a:solidFill>
            </a:endParaRPr>
          </a:p>
          <a:p>
            <a:pPr marL="285750" indent="-285750">
              <a:buFont typeface="Arial" panose="020B0604020202020204" pitchFamily="34" charset="0"/>
              <a:buChar char="•"/>
            </a:pPr>
            <a:r>
              <a:rPr lang="en-US" sz="1200" dirty="0">
                <a:solidFill>
                  <a:schemeClr val="accent2"/>
                </a:solidFill>
              </a:rPr>
              <a:t>The public opinion gathered from survey data and online social media platforms show a meaningful gap. While the survey shows that negative sentiments seem to retreat after the movement was halted, the online web data suggest that such sentiment retained in the discussion of the Hong Kong government and society.</a:t>
            </a:r>
          </a:p>
          <a:p>
            <a:pPr marL="285750" indent="-285750">
              <a:buFont typeface="Arial" panose="020B0604020202020204" pitchFamily="34" charset="0"/>
              <a:buChar char="•"/>
            </a:pPr>
            <a:endParaRPr lang="en-US" sz="1200" dirty="0">
              <a:solidFill>
                <a:schemeClr val="accent2"/>
              </a:solidFill>
            </a:endParaRPr>
          </a:p>
          <a:p>
            <a:pPr marL="285750" indent="-285750">
              <a:buFont typeface="Arial" panose="020B0604020202020204" pitchFamily="34" charset="0"/>
              <a:buChar char="•"/>
            </a:pPr>
            <a:r>
              <a:rPr lang="en-US" sz="1200" dirty="0">
                <a:solidFill>
                  <a:schemeClr val="accent2"/>
                </a:solidFill>
              </a:rPr>
              <a:t>As such we confirm the hypothesis that there is a gap between public opinion gather through survey and online platforms, and </a:t>
            </a:r>
            <a:r>
              <a:rPr lang="en-GB" sz="1200" dirty="0">
                <a:solidFill>
                  <a:schemeClr val="accent2"/>
                </a:solidFill>
              </a:rPr>
              <a:t>that the discussions on social media shows more negative sentiments than in survey data.</a:t>
            </a:r>
          </a:p>
          <a:p>
            <a:pPr marL="285750" indent="-285750">
              <a:buFont typeface="Arial" panose="020B0604020202020204" pitchFamily="34" charset="0"/>
              <a:buChar char="•"/>
            </a:pPr>
            <a:endParaRPr lang="en-US" dirty="0">
              <a:solidFill>
                <a:schemeClr val="accent2"/>
              </a:solidFill>
            </a:endParaRPr>
          </a:p>
        </p:txBody>
      </p:sp>
    </p:spTree>
    <p:extLst>
      <p:ext uri="{BB962C8B-B14F-4D97-AF65-F5344CB8AC3E}">
        <p14:creationId xmlns:p14="http://schemas.microsoft.com/office/powerpoint/2010/main" val="1980735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endParaRPr dirty="0"/>
          </a:p>
        </p:txBody>
      </p:sp>
      <p:sp>
        <p:nvSpPr>
          <p:cNvPr id="195" name="Google Shape;195;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1800"/>
              <a:buNone/>
            </a:pPr>
            <a:endParaRPr lang="en-GB" sz="2800" dirty="0">
              <a:solidFill>
                <a:schemeClr val="dk1"/>
              </a:solidFill>
            </a:endParaRPr>
          </a:p>
          <a:p>
            <a:pPr marL="0" lvl="0" indent="0" algn="l" rtl="0">
              <a:lnSpc>
                <a:spcPct val="100000"/>
              </a:lnSpc>
              <a:spcBef>
                <a:spcPts val="0"/>
              </a:spcBef>
              <a:spcAft>
                <a:spcPts val="0"/>
              </a:spcAft>
              <a:buSzPts val="1800"/>
              <a:buNone/>
            </a:pPr>
            <a:r>
              <a:rPr lang="zh-CN" altLang="en-US" sz="2800" dirty="0">
                <a:solidFill>
                  <a:schemeClr val="dk1"/>
                </a:solidFill>
              </a:rPr>
              <a:t>    </a:t>
            </a:r>
            <a:r>
              <a:rPr lang="en-GB" sz="2800" dirty="0">
                <a:solidFill>
                  <a:schemeClr val="dk1"/>
                </a:solidFill>
              </a:rPr>
              <a:t>Reflections…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Aftermath</a:t>
            </a:r>
            <a:endParaRPr/>
          </a:p>
        </p:txBody>
      </p:sp>
      <p:sp>
        <p:nvSpPr>
          <p:cNvPr id="71" name="Google Shape;71;p3"/>
          <p:cNvSpPr txBox="1">
            <a:spLocks noGrp="1"/>
          </p:cNvSpPr>
          <p:nvPr>
            <p:ph type="body" idx="1"/>
          </p:nvPr>
        </p:nvSpPr>
        <p:spPr>
          <a:xfrm>
            <a:off x="167775" y="1152475"/>
            <a:ext cx="5522700" cy="3416400"/>
          </a:xfrm>
          <a:prstGeom prst="rect">
            <a:avLst/>
          </a:prstGeom>
          <a:noFill/>
          <a:ln>
            <a:noFill/>
          </a:ln>
        </p:spPr>
        <p:txBody>
          <a:bodyPr spcFirstLastPara="1" wrap="square" lIns="91425" tIns="91425" rIns="91425" bIns="91425" anchor="t" anchorCtr="0">
            <a:normAutofit fontScale="92500" lnSpcReduction="20000"/>
          </a:bodyPr>
          <a:lstStyle/>
          <a:p>
            <a:pPr marL="457200" lvl="0" indent="-323850" algn="l" rtl="0">
              <a:lnSpc>
                <a:spcPct val="115000"/>
              </a:lnSpc>
              <a:spcBef>
                <a:spcPts val="0"/>
              </a:spcBef>
              <a:spcAft>
                <a:spcPts val="0"/>
              </a:spcAft>
              <a:buClr>
                <a:schemeClr val="accent2"/>
              </a:buClr>
              <a:buSzPts val="1500"/>
              <a:buChar char="●"/>
            </a:pPr>
            <a:r>
              <a:rPr lang="en-GB" sz="1500" b="1">
                <a:solidFill>
                  <a:schemeClr val="accent2"/>
                </a:solidFill>
              </a:rPr>
              <a:t>2020</a:t>
            </a:r>
            <a:r>
              <a:rPr lang="en-GB" sz="1500">
                <a:solidFill>
                  <a:schemeClr val="accent2"/>
                </a:solidFill>
              </a:rPr>
              <a:t>: </a:t>
            </a:r>
            <a:r>
              <a:rPr lang="en-GB" sz="1500" b="1">
                <a:solidFill>
                  <a:schemeClr val="accent2"/>
                </a:solidFill>
              </a:rPr>
              <a:t>Hong Kong National Security Law</a:t>
            </a:r>
            <a:r>
              <a:rPr lang="en-GB" sz="1500">
                <a:solidFill>
                  <a:schemeClr val="accent2"/>
                </a:solidFill>
              </a:rPr>
              <a:t> - deal with a series of acts that endanger national security. Many activists and protesters were put into jail.</a:t>
            </a:r>
            <a:endParaRPr sz="1500">
              <a:solidFill>
                <a:schemeClr val="accent2"/>
              </a:solidFill>
            </a:endParaRPr>
          </a:p>
          <a:p>
            <a:pPr marL="457200" lvl="0" indent="0" algn="l" rtl="0">
              <a:lnSpc>
                <a:spcPct val="115000"/>
              </a:lnSpc>
              <a:spcBef>
                <a:spcPts val="1200"/>
              </a:spcBef>
              <a:spcAft>
                <a:spcPts val="0"/>
              </a:spcAft>
              <a:buSzPts val="1800"/>
              <a:buNone/>
            </a:pPr>
            <a:endParaRPr sz="1500">
              <a:solidFill>
                <a:schemeClr val="accent2"/>
              </a:solidFill>
            </a:endParaRPr>
          </a:p>
          <a:p>
            <a:pPr marL="457200" lvl="0" indent="-323850" algn="l" rtl="0">
              <a:lnSpc>
                <a:spcPct val="115000"/>
              </a:lnSpc>
              <a:spcBef>
                <a:spcPts val="1200"/>
              </a:spcBef>
              <a:spcAft>
                <a:spcPts val="0"/>
              </a:spcAft>
              <a:buClr>
                <a:schemeClr val="accent2"/>
              </a:buClr>
              <a:buSzPts val="1500"/>
              <a:buChar char="●"/>
            </a:pPr>
            <a:r>
              <a:rPr lang="en-GB" sz="1500" b="1">
                <a:solidFill>
                  <a:schemeClr val="accent2"/>
                </a:solidFill>
              </a:rPr>
              <a:t>2021</a:t>
            </a:r>
            <a:r>
              <a:rPr lang="en-GB" sz="1500">
                <a:solidFill>
                  <a:schemeClr val="accent2"/>
                </a:solidFill>
              </a:rPr>
              <a:t>: the CCP introduced an amendment to Hong Kong Basic Law - </a:t>
            </a:r>
            <a:r>
              <a:rPr lang="en-GB" sz="1500" b="1">
                <a:solidFill>
                  <a:schemeClr val="accent2"/>
                </a:solidFill>
              </a:rPr>
              <a:t>Only </a:t>
            </a:r>
            <a:r>
              <a:rPr lang="en-GB" sz="1500" b="1" u="sng">
                <a:solidFill>
                  <a:schemeClr val="accent2"/>
                </a:solidFill>
              </a:rPr>
              <a:t>88</a:t>
            </a:r>
            <a:r>
              <a:rPr lang="en-GB" sz="1500" b="1">
                <a:solidFill>
                  <a:schemeClr val="accent2"/>
                </a:solidFill>
              </a:rPr>
              <a:t> out of the 470 seats </a:t>
            </a:r>
            <a:r>
              <a:rPr lang="en-GB" sz="1500">
                <a:solidFill>
                  <a:schemeClr val="accent2"/>
                </a:solidFill>
              </a:rPr>
              <a:t>in the Hong Kong Legislative Council can be directly voted by Hong Kong citizens, with the rest controlled by the CCP to varying degrees. </a:t>
            </a:r>
            <a:endParaRPr sz="1500">
              <a:solidFill>
                <a:schemeClr val="accent2"/>
              </a:solidFill>
            </a:endParaRPr>
          </a:p>
          <a:p>
            <a:pPr marL="0" lvl="0" indent="0" algn="l" rtl="0">
              <a:lnSpc>
                <a:spcPct val="115000"/>
              </a:lnSpc>
              <a:spcBef>
                <a:spcPts val="1200"/>
              </a:spcBef>
              <a:spcAft>
                <a:spcPts val="0"/>
              </a:spcAft>
              <a:buSzPts val="1800"/>
              <a:buNone/>
            </a:pPr>
            <a:endParaRPr sz="1500">
              <a:solidFill>
                <a:schemeClr val="accent2"/>
              </a:solidFill>
            </a:endParaRPr>
          </a:p>
          <a:p>
            <a:pPr marL="457200" lvl="0" indent="-323850" algn="l" rtl="0">
              <a:lnSpc>
                <a:spcPct val="115000"/>
              </a:lnSpc>
              <a:spcBef>
                <a:spcPts val="1200"/>
              </a:spcBef>
              <a:spcAft>
                <a:spcPts val="0"/>
              </a:spcAft>
              <a:buClr>
                <a:schemeClr val="accent2"/>
              </a:buClr>
              <a:buSzPts val="1500"/>
              <a:buChar char="●"/>
            </a:pPr>
            <a:r>
              <a:rPr lang="en-GB" sz="1500">
                <a:solidFill>
                  <a:schemeClr val="accent2"/>
                </a:solidFill>
              </a:rPr>
              <a:t>In the latest 2023 Hong Kong District Council Election, the turnout rate dropped to a historical low of </a:t>
            </a:r>
            <a:r>
              <a:rPr lang="en-GB" sz="1500" b="1" u="sng">
                <a:solidFill>
                  <a:schemeClr val="accent2"/>
                </a:solidFill>
              </a:rPr>
              <a:t>27%</a:t>
            </a:r>
            <a:endParaRPr sz="1500">
              <a:solidFill>
                <a:schemeClr val="accent2"/>
              </a:solidFill>
            </a:endParaRPr>
          </a:p>
        </p:txBody>
      </p:sp>
      <p:pic>
        <p:nvPicPr>
          <p:cNvPr id="72" name="Google Shape;72;p3"/>
          <p:cNvPicPr preferRelativeResize="0"/>
          <p:nvPr/>
        </p:nvPicPr>
        <p:blipFill rotWithShape="1">
          <a:blip r:embed="rId3">
            <a:alphaModFix/>
          </a:blip>
          <a:srcRect/>
          <a:stretch/>
        </p:blipFill>
        <p:spPr>
          <a:xfrm>
            <a:off x="5595425" y="1759525"/>
            <a:ext cx="3354625" cy="2090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Research Questions</a:t>
            </a:r>
            <a:endParaRPr/>
          </a:p>
        </p:txBody>
      </p:sp>
      <p:sp>
        <p:nvSpPr>
          <p:cNvPr id="78" name="Google Shape;78;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800100">
              <a:spcBef>
                <a:spcPts val="1200"/>
              </a:spcBef>
              <a:buAutoNum type="arabicPeriod"/>
            </a:pPr>
            <a:endParaRPr lang="en-US" sz="1500" dirty="0">
              <a:solidFill>
                <a:schemeClr val="accent2"/>
              </a:solidFill>
            </a:endParaRPr>
          </a:p>
          <a:p>
            <a:pPr marL="800100">
              <a:spcBef>
                <a:spcPts val="1200"/>
              </a:spcBef>
              <a:buAutoNum type="arabicPeriod"/>
            </a:pPr>
            <a:r>
              <a:rPr lang="en-US" sz="1500" dirty="0">
                <a:solidFill>
                  <a:schemeClr val="accent2"/>
                </a:solidFill>
              </a:rPr>
              <a:t>How does public opinion on the Hong Kong government and conditions of the society differ before and after the Anti-Extradition Bill Movement? </a:t>
            </a:r>
          </a:p>
          <a:p>
            <a:pPr marL="800100">
              <a:spcBef>
                <a:spcPts val="1200"/>
              </a:spcBef>
              <a:buAutoNum type="arabicPeriod"/>
            </a:pPr>
            <a:endParaRPr lang="en-US" sz="1500" dirty="0">
              <a:solidFill>
                <a:schemeClr val="accent2"/>
              </a:solidFill>
            </a:endParaRPr>
          </a:p>
          <a:p>
            <a:pPr marL="800100">
              <a:spcBef>
                <a:spcPts val="1200"/>
              </a:spcBef>
              <a:buAutoNum type="arabicPeriod"/>
            </a:pPr>
            <a:r>
              <a:rPr lang="en-US" sz="1500" dirty="0">
                <a:solidFill>
                  <a:schemeClr val="accent2"/>
                </a:solidFill>
              </a:rPr>
              <a:t>How does such public opinion gathered in survey and on online social media forums differ?</a:t>
            </a:r>
          </a:p>
          <a:p>
            <a:pPr marL="742950" indent="-285750">
              <a:spcBef>
                <a:spcPts val="1200"/>
              </a:spcBef>
            </a:pPr>
            <a:endParaRPr sz="1500" b="1" dirty="0">
              <a:solidFill>
                <a:schemeClr val="accen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Previous Literature: Public vs Private Preference</a:t>
            </a:r>
            <a:endParaRPr/>
          </a:p>
        </p:txBody>
      </p:sp>
      <p:sp>
        <p:nvSpPr>
          <p:cNvPr id="84" name="Google Shape;84;p6"/>
          <p:cNvSpPr txBox="1">
            <a:spLocks noGrp="1"/>
          </p:cNvSpPr>
          <p:nvPr>
            <p:ph type="body" idx="1"/>
          </p:nvPr>
        </p:nvSpPr>
        <p:spPr>
          <a:xfrm>
            <a:off x="311699" y="1152474"/>
            <a:ext cx="6327306" cy="3991026"/>
          </a:xfrm>
          <a:prstGeom prst="rect">
            <a:avLst/>
          </a:prstGeom>
          <a:noFill/>
          <a:ln>
            <a:noFill/>
          </a:ln>
          <a:effectLst>
            <a:outerShdw blurRad="57150" dist="19050" dir="5400000" algn="bl" rotWithShape="0">
              <a:srgbClr val="000000">
                <a:alpha val="49803"/>
              </a:srgbClr>
            </a:outerShdw>
          </a:effectLst>
        </p:spPr>
        <p:txBody>
          <a:bodyPr spcFirstLastPara="1" wrap="square" lIns="91425" tIns="91425" rIns="91425" bIns="91425" anchor="t" anchorCtr="0">
            <a:normAutofit fontScale="92500"/>
          </a:bodyPr>
          <a:lstStyle/>
          <a:p>
            <a:pPr marL="0" lvl="0" indent="0" algn="l" rtl="0">
              <a:lnSpc>
                <a:spcPct val="115000"/>
              </a:lnSpc>
              <a:spcBef>
                <a:spcPts val="0"/>
              </a:spcBef>
              <a:spcAft>
                <a:spcPts val="0"/>
              </a:spcAft>
              <a:buSzPts val="1800"/>
              <a:buNone/>
            </a:pPr>
            <a:r>
              <a:rPr lang="en-GB" sz="1300" b="1" dirty="0" err="1">
                <a:solidFill>
                  <a:schemeClr val="accent2"/>
                </a:solidFill>
              </a:rPr>
              <a:t>Kuran</a:t>
            </a:r>
            <a:r>
              <a:rPr lang="en-GB" sz="1300" b="1" dirty="0">
                <a:solidFill>
                  <a:schemeClr val="accent2"/>
                </a:solidFill>
              </a:rPr>
              <a:t> (1997): </a:t>
            </a:r>
            <a:r>
              <a:rPr lang="en-GB" sz="1300" dirty="0">
                <a:solidFill>
                  <a:schemeClr val="accent2"/>
                </a:solidFill>
              </a:rPr>
              <a:t>claims that citizens’ private preferences and public preferences toward a regime might differ dramatically. *</a:t>
            </a:r>
            <a:endParaRPr sz="1300" dirty="0">
              <a:solidFill>
                <a:schemeClr val="accent2"/>
              </a:solidFill>
            </a:endParaRPr>
          </a:p>
          <a:p>
            <a:pPr marL="0" lvl="0" indent="0" algn="l" rtl="0">
              <a:lnSpc>
                <a:spcPct val="115000"/>
              </a:lnSpc>
              <a:spcBef>
                <a:spcPts val="1200"/>
              </a:spcBef>
              <a:spcAft>
                <a:spcPts val="0"/>
              </a:spcAft>
              <a:buSzPts val="1800"/>
              <a:buNone/>
            </a:pPr>
            <a:endParaRPr sz="1300" dirty="0">
              <a:solidFill>
                <a:schemeClr val="accent2"/>
              </a:solidFill>
            </a:endParaRPr>
          </a:p>
          <a:p>
            <a:pPr marL="0" lvl="0" indent="0" algn="l" rtl="0">
              <a:lnSpc>
                <a:spcPct val="115000"/>
              </a:lnSpc>
              <a:spcBef>
                <a:spcPts val="1200"/>
              </a:spcBef>
              <a:spcAft>
                <a:spcPts val="0"/>
              </a:spcAft>
              <a:buSzPts val="1800"/>
              <a:buNone/>
            </a:pPr>
            <a:r>
              <a:rPr lang="en-US" sz="1300" dirty="0">
                <a:solidFill>
                  <a:schemeClr val="accent2"/>
                </a:solidFill>
              </a:rPr>
              <a:t>Hypothesis:</a:t>
            </a:r>
            <a:endParaRPr sz="1300" dirty="0">
              <a:solidFill>
                <a:schemeClr val="accent2"/>
              </a:solidFill>
            </a:endParaRPr>
          </a:p>
          <a:p>
            <a:pPr marL="0" lvl="0" indent="0" algn="l" rtl="0">
              <a:lnSpc>
                <a:spcPct val="115000"/>
              </a:lnSpc>
              <a:spcBef>
                <a:spcPts val="1200"/>
              </a:spcBef>
              <a:spcAft>
                <a:spcPts val="0"/>
              </a:spcAft>
              <a:buSzPts val="1800"/>
              <a:buNone/>
            </a:pPr>
            <a:r>
              <a:rPr lang="en-GB" sz="1300" dirty="0">
                <a:solidFill>
                  <a:schemeClr val="accent2"/>
                </a:solidFill>
              </a:rPr>
              <a:t>1)There is a gap between citizens’ publicly claimed political opinion gathered through survey and more privately communicated political preferences on social media platforms.</a:t>
            </a:r>
          </a:p>
          <a:p>
            <a:pPr marL="0" indent="0">
              <a:spcBef>
                <a:spcPts val="1200"/>
              </a:spcBef>
              <a:buNone/>
            </a:pPr>
            <a:r>
              <a:rPr lang="en-GB" sz="1300" dirty="0">
                <a:solidFill>
                  <a:schemeClr val="accent2"/>
                </a:solidFill>
              </a:rPr>
              <a:t>2) The discussions on social media shows more negative sentiments than in survey data.</a:t>
            </a:r>
          </a:p>
          <a:p>
            <a:pPr marL="0" lvl="0" indent="0" algn="l" rtl="0">
              <a:lnSpc>
                <a:spcPct val="115000"/>
              </a:lnSpc>
              <a:spcBef>
                <a:spcPts val="1200"/>
              </a:spcBef>
              <a:spcAft>
                <a:spcPts val="0"/>
              </a:spcAft>
              <a:buSzPts val="1800"/>
              <a:buNone/>
            </a:pPr>
            <a:endParaRPr sz="1300" dirty="0">
              <a:solidFill>
                <a:schemeClr val="accent2"/>
              </a:solidFill>
            </a:endParaRPr>
          </a:p>
          <a:p>
            <a:pPr marL="0" lvl="0" indent="0" algn="l" rtl="0">
              <a:lnSpc>
                <a:spcPct val="115000"/>
              </a:lnSpc>
              <a:spcBef>
                <a:spcPts val="1200"/>
              </a:spcBef>
              <a:spcAft>
                <a:spcPts val="0"/>
              </a:spcAft>
              <a:buSzPts val="1800"/>
              <a:buNone/>
            </a:pPr>
            <a:r>
              <a:rPr lang="en-GB" sz="1300" dirty="0">
                <a:solidFill>
                  <a:schemeClr val="dk1"/>
                </a:solidFill>
              </a:rPr>
              <a:t>So our data sources are…</a:t>
            </a:r>
            <a:endParaRPr sz="1300" dirty="0">
              <a:solidFill>
                <a:schemeClr val="dk1"/>
              </a:solidFill>
            </a:endParaRPr>
          </a:p>
          <a:p>
            <a:pPr marL="0" lvl="0" indent="0" algn="l" rtl="0">
              <a:spcBef>
                <a:spcPts val="1200"/>
              </a:spcBef>
              <a:spcAft>
                <a:spcPts val="0"/>
              </a:spcAft>
              <a:buNone/>
            </a:pPr>
            <a:endParaRPr sz="800" dirty="0">
              <a:solidFill>
                <a:schemeClr val="dk1"/>
              </a:solidFill>
            </a:endParaRPr>
          </a:p>
          <a:p>
            <a:pPr marL="0" lvl="0" indent="0" algn="l" rtl="0">
              <a:spcBef>
                <a:spcPts val="300"/>
              </a:spcBef>
              <a:spcAft>
                <a:spcPts val="0"/>
              </a:spcAft>
              <a:buNone/>
            </a:pPr>
            <a:r>
              <a:rPr lang="en-GB" sz="1000" dirty="0">
                <a:solidFill>
                  <a:schemeClr val="dk1"/>
                </a:solidFill>
              </a:rPr>
              <a:t>*</a:t>
            </a:r>
            <a:r>
              <a:rPr lang="en-GB" sz="1000" dirty="0" err="1">
                <a:solidFill>
                  <a:schemeClr val="dk1"/>
                </a:solidFill>
              </a:rPr>
              <a:t>Kuran</a:t>
            </a:r>
            <a:r>
              <a:rPr lang="en-GB" sz="1000" dirty="0">
                <a:solidFill>
                  <a:schemeClr val="dk1"/>
                </a:solidFill>
              </a:rPr>
              <a:t>, T. (1997). Private truths, public lies: The social consequences of preference falsification (sec. print). Harvard Univ. Press.</a:t>
            </a:r>
            <a:endParaRPr sz="1000" dirty="0">
              <a:solidFill>
                <a:schemeClr val="accent2"/>
              </a:solidFill>
            </a:endParaRPr>
          </a:p>
        </p:txBody>
      </p:sp>
      <p:pic>
        <p:nvPicPr>
          <p:cNvPr id="85" name="Google Shape;85;p6"/>
          <p:cNvPicPr preferRelativeResize="0"/>
          <p:nvPr/>
        </p:nvPicPr>
        <p:blipFill rotWithShape="1">
          <a:blip r:embed="rId3">
            <a:alphaModFix/>
          </a:blip>
          <a:srcRect/>
          <a:stretch/>
        </p:blipFill>
        <p:spPr>
          <a:xfrm>
            <a:off x="6755800" y="1458425"/>
            <a:ext cx="1752600" cy="2609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Data Source: Online forum and Survey</a:t>
            </a:r>
            <a:endParaRPr/>
          </a:p>
        </p:txBody>
      </p:sp>
      <p:sp>
        <p:nvSpPr>
          <p:cNvPr id="91" name="Google Shape;91;p7"/>
          <p:cNvSpPr txBox="1">
            <a:spLocks noGrp="1"/>
          </p:cNvSpPr>
          <p:nvPr>
            <p:ph type="body" idx="1"/>
          </p:nvPr>
        </p:nvSpPr>
        <p:spPr>
          <a:xfrm>
            <a:off x="311700" y="1152475"/>
            <a:ext cx="4120800" cy="3416400"/>
          </a:xfrm>
          <a:prstGeom prst="rect">
            <a:avLst/>
          </a:prstGeom>
          <a:noFill/>
          <a:ln>
            <a:noFill/>
          </a:ln>
        </p:spPr>
        <p:txBody>
          <a:bodyPr spcFirstLastPara="1" wrap="square" lIns="91425" tIns="91425" rIns="91425" bIns="91425" anchor="t" anchorCtr="0">
            <a:normAutofit/>
          </a:bodyPr>
          <a:lstStyle/>
          <a:p>
            <a:pPr marL="0" lvl="0" indent="0" algn="ctr" rtl="0">
              <a:lnSpc>
                <a:spcPct val="115000"/>
              </a:lnSpc>
              <a:spcBef>
                <a:spcPts val="0"/>
              </a:spcBef>
              <a:spcAft>
                <a:spcPts val="1200"/>
              </a:spcAft>
              <a:buSzPts val="1800"/>
              <a:buNone/>
            </a:pPr>
            <a:r>
              <a:rPr lang="en-GB" b="1">
                <a:solidFill>
                  <a:schemeClr val="accent2"/>
                </a:solidFill>
              </a:rPr>
              <a:t>Online forum: lihkg.com </a:t>
            </a:r>
            <a:endParaRPr b="1">
              <a:solidFill>
                <a:schemeClr val="accent2"/>
              </a:solidFill>
            </a:endParaRPr>
          </a:p>
        </p:txBody>
      </p:sp>
      <p:pic>
        <p:nvPicPr>
          <p:cNvPr id="92" name="Google Shape;92;p7"/>
          <p:cNvPicPr preferRelativeResize="0"/>
          <p:nvPr/>
        </p:nvPicPr>
        <p:blipFill rotWithShape="1">
          <a:blip r:embed="rId3">
            <a:alphaModFix/>
          </a:blip>
          <a:srcRect/>
          <a:stretch/>
        </p:blipFill>
        <p:spPr>
          <a:xfrm>
            <a:off x="1210649" y="1685600"/>
            <a:ext cx="2428899" cy="3097551"/>
          </a:xfrm>
          <a:prstGeom prst="rect">
            <a:avLst/>
          </a:prstGeom>
          <a:noFill/>
          <a:ln>
            <a:noFill/>
          </a:ln>
        </p:spPr>
      </p:pic>
      <p:pic>
        <p:nvPicPr>
          <p:cNvPr id="93" name="Google Shape;93;p7"/>
          <p:cNvPicPr preferRelativeResize="0"/>
          <p:nvPr/>
        </p:nvPicPr>
        <p:blipFill rotWithShape="1">
          <a:blip r:embed="rId4">
            <a:alphaModFix/>
          </a:blip>
          <a:srcRect/>
          <a:stretch/>
        </p:blipFill>
        <p:spPr>
          <a:xfrm>
            <a:off x="5151450" y="2215175"/>
            <a:ext cx="2552700" cy="1790700"/>
          </a:xfrm>
          <a:prstGeom prst="rect">
            <a:avLst/>
          </a:prstGeom>
          <a:noFill/>
          <a:ln>
            <a:noFill/>
          </a:ln>
        </p:spPr>
      </p:pic>
      <p:sp>
        <p:nvSpPr>
          <p:cNvPr id="94" name="Google Shape;94;p7"/>
          <p:cNvSpPr txBox="1"/>
          <p:nvPr/>
        </p:nvSpPr>
        <p:spPr>
          <a:xfrm>
            <a:off x="4720650" y="1090075"/>
            <a:ext cx="3414300" cy="7380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200"/>
              </a:spcAft>
              <a:buClr>
                <a:srgbClr val="000000"/>
              </a:buClr>
              <a:buSzPts val="1800"/>
              <a:buFont typeface="Arial"/>
              <a:buNone/>
            </a:pPr>
            <a:r>
              <a:rPr lang="en-GB" sz="1800" b="1" i="0" u="none" strike="noStrike" cap="none">
                <a:solidFill>
                  <a:schemeClr val="accent2"/>
                </a:solidFill>
                <a:latin typeface="Arial"/>
                <a:ea typeface="Arial"/>
                <a:cs typeface="Arial"/>
                <a:sym typeface="Arial"/>
              </a:rPr>
              <a:t>Survey: Hong Kong Public Opinion Research Institute</a:t>
            </a:r>
            <a:endParaRPr sz="1800" b="1" i="0" u="none" strike="noStrike" cap="none">
              <a:solidFill>
                <a:schemeClr val="accent2"/>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8"/>
          <p:cNvPicPr preferRelativeResize="0"/>
          <p:nvPr/>
        </p:nvPicPr>
        <p:blipFill>
          <a:blip r:embed="rId3">
            <a:alphaModFix/>
          </a:blip>
          <a:stretch>
            <a:fillRect/>
          </a:stretch>
        </p:blipFill>
        <p:spPr>
          <a:xfrm>
            <a:off x="152400" y="152400"/>
            <a:ext cx="8692638" cy="4838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Keywords List</a:t>
            </a:r>
            <a:endParaRPr/>
          </a:p>
        </p:txBody>
      </p:sp>
      <p:pic>
        <p:nvPicPr>
          <p:cNvPr id="105" name="Google Shape;105;p10"/>
          <p:cNvPicPr preferRelativeResize="0"/>
          <p:nvPr/>
        </p:nvPicPr>
        <p:blipFill rotWithShape="1">
          <a:blip r:embed="rId3">
            <a:alphaModFix/>
          </a:blip>
          <a:srcRect/>
          <a:stretch/>
        </p:blipFill>
        <p:spPr>
          <a:xfrm>
            <a:off x="653138" y="1477350"/>
            <a:ext cx="7531425" cy="28539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GB"/>
              <a:t>Problems of Web-Scraping and Solutions</a:t>
            </a:r>
            <a:endParaRPr/>
          </a:p>
          <a:p>
            <a:pPr marL="0" lvl="0" indent="0" algn="l" rtl="0">
              <a:lnSpc>
                <a:spcPct val="100000"/>
              </a:lnSpc>
              <a:spcBef>
                <a:spcPts val="0"/>
              </a:spcBef>
              <a:spcAft>
                <a:spcPts val="0"/>
              </a:spcAft>
              <a:buSzPct val="111111"/>
              <a:buNone/>
            </a:pPr>
            <a:endParaRPr/>
          </a:p>
        </p:txBody>
      </p:sp>
      <p:sp>
        <p:nvSpPr>
          <p:cNvPr id="111" name="Google Shape;111;p9"/>
          <p:cNvSpPr txBox="1">
            <a:spLocks noGrp="1"/>
          </p:cNvSpPr>
          <p:nvPr>
            <p:ph type="body" idx="1"/>
          </p:nvPr>
        </p:nvSpPr>
        <p:spPr>
          <a:xfrm>
            <a:off x="311700" y="1152475"/>
            <a:ext cx="5967600" cy="3405900"/>
          </a:xfrm>
          <a:prstGeom prst="rect">
            <a:avLst/>
          </a:prstGeom>
          <a:noFill/>
          <a:ln>
            <a:noFill/>
          </a:ln>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GB" sz="2200" u="sng" dirty="0">
                <a:solidFill>
                  <a:schemeClr val="dk1"/>
                </a:solidFill>
              </a:rPr>
              <a:t>The website is very sensitive to bot like activities </a:t>
            </a:r>
            <a:endParaRPr sz="2200" u="sng" dirty="0">
              <a:solidFill>
                <a:schemeClr val="dk1"/>
              </a:solidFill>
            </a:endParaRPr>
          </a:p>
          <a:p>
            <a:pPr marL="457200" lvl="0" indent="-307975" algn="l" rtl="0">
              <a:spcBef>
                <a:spcPts val="0"/>
              </a:spcBef>
              <a:spcAft>
                <a:spcPts val="0"/>
              </a:spcAft>
              <a:buClr>
                <a:schemeClr val="dk1"/>
              </a:buClr>
              <a:buSzPct val="100000"/>
              <a:buChar char="-"/>
            </a:pPr>
            <a:r>
              <a:rPr lang="en-GB" sz="2200" dirty="0">
                <a:solidFill>
                  <a:schemeClr val="dk1"/>
                </a:solidFill>
              </a:rPr>
              <a:t>We use selenium to perform dynamic scraping to mimic human scrolling.</a:t>
            </a:r>
            <a:endParaRPr sz="2200" dirty="0">
              <a:solidFill>
                <a:schemeClr val="dk1"/>
              </a:solidFill>
            </a:endParaRPr>
          </a:p>
          <a:p>
            <a:pPr marL="0" lvl="0" indent="0" algn="l" rtl="0">
              <a:spcBef>
                <a:spcPts val="0"/>
              </a:spcBef>
              <a:spcAft>
                <a:spcPts val="0"/>
              </a:spcAft>
              <a:buNone/>
            </a:pPr>
            <a:endParaRPr sz="2200" dirty="0">
              <a:solidFill>
                <a:schemeClr val="dk1"/>
              </a:solidFill>
            </a:endParaRPr>
          </a:p>
          <a:p>
            <a:pPr marL="0" lvl="0" indent="0" algn="l" rtl="0">
              <a:spcBef>
                <a:spcPts val="0"/>
              </a:spcBef>
              <a:spcAft>
                <a:spcPts val="0"/>
              </a:spcAft>
              <a:buNone/>
            </a:pPr>
            <a:r>
              <a:rPr lang="en-GB" sz="2200" u="sng" dirty="0">
                <a:solidFill>
                  <a:schemeClr val="dk1"/>
                </a:solidFill>
              </a:rPr>
              <a:t>Selenium performs slowly; the public forum contains a lot of noisy, off-topic comments</a:t>
            </a:r>
            <a:endParaRPr sz="2200" u="sng" dirty="0">
              <a:solidFill>
                <a:schemeClr val="dk1"/>
              </a:solidFill>
            </a:endParaRPr>
          </a:p>
          <a:p>
            <a:pPr marL="457200" lvl="0" indent="-307975" algn="l" rtl="0">
              <a:spcBef>
                <a:spcPts val="0"/>
              </a:spcBef>
              <a:spcAft>
                <a:spcPts val="0"/>
              </a:spcAft>
              <a:buClr>
                <a:schemeClr val="dk1"/>
              </a:buClr>
              <a:buSzPct val="100000"/>
              <a:buChar char="-"/>
            </a:pPr>
            <a:r>
              <a:rPr lang="en-GB" sz="2200" dirty="0">
                <a:solidFill>
                  <a:schemeClr val="dk1"/>
                </a:solidFill>
              </a:rPr>
              <a:t>Leverage the site's like-based ranking system to focus on the top 30 posts within each post. This strategy significantly reduced the noise from irrelevant content, enabling us to efficiently gather data across the three topics. </a:t>
            </a:r>
            <a:endParaRPr sz="2200" dirty="0">
              <a:solidFill>
                <a:schemeClr val="dk1"/>
              </a:solidFill>
            </a:endParaRPr>
          </a:p>
          <a:p>
            <a:pPr marL="0" lvl="0" indent="0" algn="l" rtl="0">
              <a:spcBef>
                <a:spcPts val="0"/>
              </a:spcBef>
              <a:spcAft>
                <a:spcPts val="0"/>
              </a:spcAft>
              <a:buNone/>
            </a:pPr>
            <a:endParaRPr sz="2200" dirty="0">
              <a:solidFill>
                <a:schemeClr val="dk1"/>
              </a:solidFill>
            </a:endParaRPr>
          </a:p>
          <a:p>
            <a:pPr marL="0" lvl="0" indent="0" algn="l" rtl="0">
              <a:spcBef>
                <a:spcPts val="0"/>
              </a:spcBef>
              <a:spcAft>
                <a:spcPts val="0"/>
              </a:spcAft>
              <a:buNone/>
            </a:pPr>
            <a:r>
              <a:rPr lang="en-GB" sz="2200" u="sng" dirty="0">
                <a:solidFill>
                  <a:schemeClr val="dk1"/>
                </a:solidFill>
              </a:rPr>
              <a:t>The site blocks IPs from time to time</a:t>
            </a:r>
            <a:endParaRPr sz="2200" u="sng" dirty="0">
              <a:solidFill>
                <a:schemeClr val="dk1"/>
              </a:solidFill>
            </a:endParaRPr>
          </a:p>
          <a:p>
            <a:pPr marL="457200" lvl="0" indent="-307975" algn="l" rtl="0">
              <a:spcBef>
                <a:spcPts val="0"/>
              </a:spcBef>
              <a:spcAft>
                <a:spcPts val="0"/>
              </a:spcAft>
              <a:buClr>
                <a:schemeClr val="dk1"/>
              </a:buClr>
              <a:buSzPct val="100000"/>
              <a:buChar char="-"/>
            </a:pPr>
            <a:r>
              <a:rPr lang="en-GB" sz="2200" dirty="0">
                <a:solidFill>
                  <a:schemeClr val="dk1"/>
                </a:solidFill>
              </a:rPr>
              <a:t>Rotate the IP to bypass the block.</a:t>
            </a:r>
            <a:endParaRPr sz="2200" dirty="0">
              <a:solidFill>
                <a:schemeClr val="dk1"/>
              </a:solidFill>
            </a:endParaRPr>
          </a:p>
          <a:p>
            <a:pPr marL="0" lvl="0" indent="0" algn="l" rtl="0">
              <a:spcBef>
                <a:spcPts val="0"/>
              </a:spcBef>
              <a:spcAft>
                <a:spcPts val="0"/>
              </a:spcAft>
              <a:buNone/>
            </a:pPr>
            <a:endParaRPr sz="2000" dirty="0">
              <a:solidFill>
                <a:schemeClr val="dk1"/>
              </a:solidFill>
            </a:endParaRPr>
          </a:p>
          <a:p>
            <a:pPr marL="0" lvl="0" indent="0" algn="l" rtl="0">
              <a:spcBef>
                <a:spcPts val="0"/>
              </a:spcBef>
              <a:spcAft>
                <a:spcPts val="0"/>
              </a:spcAft>
              <a:buNone/>
            </a:pPr>
            <a:endParaRPr dirty="0"/>
          </a:p>
          <a:p>
            <a:pPr marL="0" lvl="0" indent="0" algn="l" rtl="0">
              <a:spcBef>
                <a:spcPts val="0"/>
              </a:spcBef>
              <a:spcAft>
                <a:spcPts val="0"/>
              </a:spcAft>
              <a:buNone/>
            </a:pPr>
            <a:r>
              <a:rPr lang="en-GB" sz="2200" b="1" dirty="0">
                <a:solidFill>
                  <a:schemeClr val="dk1"/>
                </a:solidFill>
              </a:rPr>
              <a:t>In total we scrapped 57,368 posts</a:t>
            </a:r>
            <a:endParaRPr sz="2200" b="1" dirty="0"/>
          </a:p>
        </p:txBody>
      </p:sp>
      <p:pic>
        <p:nvPicPr>
          <p:cNvPr id="112" name="Google Shape;112;p9"/>
          <p:cNvPicPr preferRelativeResize="0"/>
          <p:nvPr/>
        </p:nvPicPr>
        <p:blipFill rotWithShape="1">
          <a:blip r:embed="rId3">
            <a:alphaModFix/>
          </a:blip>
          <a:srcRect/>
          <a:stretch/>
        </p:blipFill>
        <p:spPr>
          <a:xfrm>
            <a:off x="6459375" y="323800"/>
            <a:ext cx="1969799" cy="4621998"/>
          </a:xfrm>
          <a:prstGeom prst="rect">
            <a:avLst/>
          </a:prstGeom>
          <a:noFill/>
          <a:ln>
            <a:noFill/>
          </a:ln>
        </p:spPr>
      </p:pic>
      <p:sp>
        <p:nvSpPr>
          <p:cNvPr id="113" name="Google Shape;113;p9"/>
          <p:cNvSpPr/>
          <p:nvPr/>
        </p:nvSpPr>
        <p:spPr>
          <a:xfrm>
            <a:off x="7738625" y="1270250"/>
            <a:ext cx="279300" cy="144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9"/>
          <p:cNvSpPr/>
          <p:nvPr/>
        </p:nvSpPr>
        <p:spPr>
          <a:xfrm>
            <a:off x="7738625" y="1719950"/>
            <a:ext cx="279300" cy="144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9"/>
          <p:cNvSpPr/>
          <p:nvPr/>
        </p:nvSpPr>
        <p:spPr>
          <a:xfrm>
            <a:off x="7738625" y="2169650"/>
            <a:ext cx="279300" cy="144300"/>
          </a:xfrm>
          <a:prstGeom prst="lef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9"/>
          <p:cNvSpPr/>
          <p:nvPr/>
        </p:nvSpPr>
        <p:spPr>
          <a:xfrm>
            <a:off x="7918800" y="2648600"/>
            <a:ext cx="99000" cy="90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9"/>
          <p:cNvSpPr/>
          <p:nvPr/>
        </p:nvSpPr>
        <p:spPr>
          <a:xfrm>
            <a:off x="7918800" y="3073250"/>
            <a:ext cx="99000" cy="90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9"/>
          <p:cNvSpPr/>
          <p:nvPr/>
        </p:nvSpPr>
        <p:spPr>
          <a:xfrm>
            <a:off x="7918800" y="3465875"/>
            <a:ext cx="99000" cy="90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TotalTime>
  <Words>1425</Words>
  <Application>Microsoft Macintosh PowerPoint</Application>
  <PresentationFormat>On-screen Show (16:9)</PresentationFormat>
  <Paragraphs>127</Paragraphs>
  <Slides>28</Slides>
  <Notes>20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28</vt:i4>
      </vt:variant>
    </vt:vector>
  </HeadingPairs>
  <TitlesOfParts>
    <vt:vector size="30" baseType="lpstr">
      <vt:lpstr>Arial</vt:lpstr>
      <vt:lpstr>Simple Dark</vt:lpstr>
      <vt:lpstr> How does CCP’s Crackdown of Anti-Extradition Bill Movement Impact Hong Kong’s Public Opinion? </vt:lpstr>
      <vt:lpstr>2019-2020 Hong Kong Anti-Extradition Bill Movement</vt:lpstr>
      <vt:lpstr>Aftermath</vt:lpstr>
      <vt:lpstr>Research Questions</vt:lpstr>
      <vt:lpstr>Previous Literature: Public vs Private Preference</vt:lpstr>
      <vt:lpstr>Data Source: Online forum and Survey</vt:lpstr>
      <vt:lpstr>PowerPoint Presentation</vt:lpstr>
      <vt:lpstr>Keywords List</vt:lpstr>
      <vt:lpstr>Problems of Web-Scraping and Solutions </vt:lpstr>
      <vt:lpstr>Data Wrangling</vt:lpstr>
      <vt:lpstr>Data Wrangling</vt:lpstr>
      <vt:lpstr>Results: Survey - Trust towards the Hong Kong Government</vt:lpstr>
      <vt:lpstr>Average Rating of Hong Kong Chief Executives</vt:lpstr>
      <vt:lpstr>Satisfaction with the Democratic Development in Hong Kong</vt:lpstr>
      <vt:lpstr>Average rating of Hong Kong as an Egalitarian Society</vt:lpstr>
      <vt:lpstr>Survey Data: Findings and Implications</vt:lpstr>
      <vt:lpstr>Results: Web Data – Word Frequency Count</vt:lpstr>
      <vt:lpstr>Word Frequency: Protest and Resistance</vt:lpstr>
      <vt:lpstr>Word Frequency: Government and Governance</vt:lpstr>
      <vt:lpstr>Word Frequency Count: Findings and Implications</vt:lpstr>
      <vt:lpstr>Sentiment Analysis: Democracy and Justice</vt:lpstr>
      <vt:lpstr>Sentiment Analysis: Protest and Resistance</vt:lpstr>
      <vt:lpstr>Sentiment Analysis: Government and Governance</vt:lpstr>
      <vt:lpstr>Sentimental Analysis: Findings and Implications</vt:lpstr>
      <vt:lpstr>Dynamic Topic Modelling</vt:lpstr>
      <vt:lpstr>Dynamic Topic Modelling</vt:lpstr>
      <vt:lpstr>Conclusion and Take-Home Points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How does CCP’s Crackdown of Anti-Extradition Bill Movement Impact Hong Kong’s Public Opinion? </dc:title>
  <cp:lastModifiedBy>天乐 叶</cp:lastModifiedBy>
  <cp:revision>5</cp:revision>
  <dcterms:modified xsi:type="dcterms:W3CDTF">2024-03-07T04:48:49Z</dcterms:modified>
</cp:coreProperties>
</file>